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4" r:id="rId1"/>
  </p:sldMasterIdLst>
  <p:notesMasterIdLst>
    <p:notesMasterId r:id="rId27"/>
  </p:notesMasterIdLst>
  <p:sldIdLst>
    <p:sldId id="257" r:id="rId2"/>
    <p:sldId id="258" r:id="rId3"/>
    <p:sldId id="270" r:id="rId4"/>
    <p:sldId id="272" r:id="rId5"/>
    <p:sldId id="273" r:id="rId6"/>
    <p:sldId id="278" r:id="rId7"/>
    <p:sldId id="275" r:id="rId8"/>
    <p:sldId id="262" r:id="rId9"/>
    <p:sldId id="276" r:id="rId10"/>
    <p:sldId id="279" r:id="rId11"/>
    <p:sldId id="263" r:id="rId12"/>
    <p:sldId id="291" r:id="rId13"/>
    <p:sldId id="287" r:id="rId14"/>
    <p:sldId id="292" r:id="rId15"/>
    <p:sldId id="293" r:id="rId16"/>
    <p:sldId id="280" r:id="rId17"/>
    <p:sldId id="298" r:id="rId18"/>
    <p:sldId id="265" r:id="rId19"/>
    <p:sldId id="297" r:id="rId20"/>
    <p:sldId id="285" r:id="rId21"/>
    <p:sldId id="283" r:id="rId22"/>
    <p:sldId id="274" r:id="rId23"/>
    <p:sldId id="300" r:id="rId24"/>
    <p:sldId id="282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9BD5"/>
    <a:srgbClr val="DA6262"/>
    <a:srgbClr val="D05858"/>
    <a:srgbClr val="BC4444"/>
    <a:srgbClr val="CA5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10"/>
    <p:restoredTop sz="79135"/>
  </p:normalViewPr>
  <p:slideViewPr>
    <p:cSldViewPr snapToGrid="0" snapToObjects="1">
      <p:cViewPr>
        <p:scale>
          <a:sx n="97" d="100"/>
          <a:sy n="97" d="100"/>
        </p:scale>
        <p:origin x="23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74D2E-E3F4-5243-AC80-5EA6070DB5B7}" type="datetimeFigureOut">
              <a:rPr lang="en-US" smtClean="0"/>
              <a:t>4/5/17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82FA2-792C-BC43-A777-8914617F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35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Motivation,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Incentives</a:t>
            </a:r>
          </a:p>
          <a:p>
            <a:r>
              <a:rPr lang="en-US" baseline="0" dirty="0" smtClean="0"/>
              <a:t>High level system</a:t>
            </a:r>
          </a:p>
          <a:p>
            <a:r>
              <a:rPr lang="en-US" baseline="0" dirty="0" err="1" smtClean="0"/>
              <a:t>Init</a:t>
            </a:r>
            <a:r>
              <a:rPr lang="en-US" baseline="0" dirty="0" smtClean="0"/>
              <a:t>, protocol execution, payouts disposed (not mention </a:t>
            </a:r>
            <a:r>
              <a:rPr lang="en-US" baseline="0" dirty="0" err="1" smtClean="0"/>
              <a:t>dolev</a:t>
            </a:r>
            <a:r>
              <a:rPr lang="en-US" baseline="0" dirty="0" smtClean="0"/>
              <a:t> strong)</a:t>
            </a:r>
          </a:p>
          <a:p>
            <a:r>
              <a:rPr lang="en-US" baseline="0" dirty="0" smtClean="0"/>
              <a:t>Utility function</a:t>
            </a:r>
          </a:p>
          <a:p>
            <a:r>
              <a:rPr lang="en-US" baseline="0" dirty="0" smtClean="0"/>
              <a:t>BAR </a:t>
            </a:r>
            <a:r>
              <a:rPr lang="en-US" baseline="0" dirty="0" err="1" smtClean="0"/>
              <a:t>equilibruim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Overall Theme:</a:t>
            </a:r>
          </a:p>
          <a:p>
            <a:endParaRPr lang="en-US" baseline="0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 drawn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 -&gt; retro, flat art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pixel art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polygonal landscapes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people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 (bold color scheme)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Retro comic</a:t>
            </a: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Xkcd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style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art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  <a:p>
            <a:r>
              <a:rPr lang="en-US" baseline="0" dirty="0" smtClean="0"/>
              <a:t>Color Scheme: Black on white</a:t>
            </a:r>
          </a:p>
          <a:p>
            <a:r>
              <a:rPr lang="en-US" baseline="0" dirty="0" smtClean="0"/>
              <a:t>Color highlight: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Font: Same as website, reading book font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Script:</a:t>
            </a:r>
          </a:p>
          <a:p>
            <a:endParaRPr lang="en-US" baseline="0" dirty="0" smtClean="0"/>
          </a:p>
          <a:p>
            <a:r>
              <a:rPr lang="en-US" baseline="0" dirty="0" smtClean="0"/>
              <a:t>My name is Abhiram Kothapalli and today I will be presenting </a:t>
            </a:r>
            <a:r>
              <a:rPr lang="en-US" baseline="0" dirty="0" err="1" smtClean="0"/>
              <a:t>SmartCast</a:t>
            </a:r>
            <a:r>
              <a:rPr lang="en-US" baseline="0" dirty="0" smtClean="0"/>
              <a:t>, An incentivized consensus protocol using smart contracts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626C9-D585-1345-A2C8-C93FB912A5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2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 2 (Consensus Protocol):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Pro: Cheap, control which nodes can participate in consensus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Con: Cannot tolerate byzantine nodes, rational nodes (nodes that will attempt to maximize their own rewards), no security guarantees</a:t>
            </a: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Graphic: Participants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envision consensus protocol after someone suggests it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Someone says it’s to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unsecure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Script: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both methods have drawbacks, perhaps we can combine the two to create something that has the best of both worlds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has some security benefits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ethereum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but also inexpensive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07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dirty="0" smtClean="0"/>
              <a:t>Smart Contracts -&gt; tangible utility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with smart contracts we can now model utility in a tangible way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use this opportunity to create consensus protocols that are tolerant to rational nodes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Graphic taking a regular consensus protocol and connecting to the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ethereum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environment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Initialization, Protocol execution, Messages sent in protocol, payouts dispersed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need to set \theta for that we need to understand rational nodes from a game theory perspective</a:t>
            </a: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Depending on field of study: can view this as adding a smart contract layer to maintain incentives, taking the load off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blockchain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taking non-critical parts offline</a:t>
            </a:r>
          </a:p>
          <a:p>
            <a:pPr lvl="0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That’s how we can solve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incentivization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instead of taking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previous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complicated approach</a:t>
            </a: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Graphic: Flow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Diagram: consensus protocol pointing to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</a:t>
            </a: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Script: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start with a standard consensus protocol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hook it up to a smart contract living in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ethereum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ecosystem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some benefactor that needs consensus done can send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ethereum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this smart contract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once the consensus protocol is done, the contract can send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ethereum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all the participants to compensate them for their efforts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Suppose there is an Byzantine node that does not follow protocol (for example does not send a message)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we would like the smart contract to know and reduce that nodes reward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way nodes are incentivized to follow the correct protocol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87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 2 (Consensus Protocol):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Pro: Cheap, control which nodes can participate in consensus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Con: Cannot tolerate byzantine nodes, rational nodes (nodes that will attempt to maximize their own rewards), no security guarantees</a:t>
            </a: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Graphic: Participants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envision consensus protocol after someone suggests it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Someone says it’s to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unsecure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Script: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leads us to the next big topic, Now the key question is: how much do we pay these nodes such that it is just enough to incentivize the nodes to follow the protocol?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we pay the appropriate amount conditional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way that we can make them do what we want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82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rational servers goal is to maximize its external reward and minimize total bandwidth </a:t>
            </a:r>
            <a:r>
              <a:rPr lang="en-US" baseline="0" dirty="0" smtClean="0"/>
              <a:t>costs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Script: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First let’s define a nodes utility</a:t>
            </a:r>
          </a:p>
          <a:p>
            <a:r>
              <a:rPr lang="en-US" baseline="0" dirty="0" smtClean="0"/>
              <a:t>For this we will only consider protocols where message cost is the major cost</a:t>
            </a:r>
          </a:p>
          <a:p>
            <a:r>
              <a:rPr lang="en-US" baseline="0" dirty="0" smtClean="0"/>
              <a:t>For every message server sends it will lose utility</a:t>
            </a:r>
          </a:p>
          <a:p>
            <a:r>
              <a:rPr lang="en-US" baseline="0" dirty="0" smtClean="0"/>
              <a:t>And we can compensate this exactly with the payout from the smart contract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Keep in mind under this utility definition, a node will attempt as little messages as possible, not sending a message if allowed, giving us the “lazy” node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25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rational servers goal is to maximize its external reward and minimize total bandwidth </a:t>
            </a:r>
            <a:r>
              <a:rPr lang="en-US" baseline="0" dirty="0" smtClean="0"/>
              <a:t>costs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Script:</a:t>
            </a:r>
          </a:p>
          <a:p>
            <a:endParaRPr lang="en-US" baseline="0" dirty="0" smtClean="0"/>
          </a:p>
          <a:p>
            <a:r>
              <a:rPr lang="en-US" baseline="0" dirty="0" smtClean="0"/>
              <a:t>Given utility, a node will try to maximize it</a:t>
            </a:r>
          </a:p>
          <a:p>
            <a:r>
              <a:rPr lang="en-US" baseline="0" dirty="0" smtClean="0"/>
              <a:t>It will have to pick a strategy to maximize utility while keeping in mind that:</a:t>
            </a:r>
          </a:p>
          <a:p>
            <a:r>
              <a:rPr lang="en-US" baseline="0" dirty="0" smtClean="0"/>
              <a:t>Some nodes will also try to be maximizing their utility: lets call them rational</a:t>
            </a:r>
          </a:p>
          <a:p>
            <a:r>
              <a:rPr lang="en-US" baseline="0" dirty="0" smtClean="0"/>
              <a:t>And others will follow arbitrary strategies: lets call them byzantine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Conservative nodes no repeated participation -&gt; maximizing worst utility -&gt; nodes that are conservative (risk averse) -&gt; no repeated interactions (can </a:t>
            </a:r>
            <a:r>
              <a:rPr lang="en-US" baseline="0" dirty="0" err="1" smtClean="0"/>
              <a:t>amotize</a:t>
            </a:r>
            <a:r>
              <a:rPr lang="en-US" baseline="0" dirty="0" smtClean="0"/>
              <a:t> the risk) cannot average utility over time (variance is higher so we care more about the worst case) -&gt; Want to assume the worst case makes the most conservative assumption about what the byzantine nodes will do (weakest assumption)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is a common game </a:t>
            </a:r>
            <a:r>
              <a:rPr lang="en-US" baseline="0" dirty="0" err="1" smtClean="0"/>
              <a:t>theorethic</a:t>
            </a:r>
            <a:r>
              <a:rPr lang="en-US" baseline="0" dirty="0" smtClean="0"/>
              <a:t> approach to find a </a:t>
            </a:r>
            <a:r>
              <a:rPr lang="en-US" baseline="0" dirty="0" err="1" smtClean="0"/>
              <a:t>nash</a:t>
            </a:r>
            <a:r>
              <a:rPr lang="en-US" baseline="0" dirty="0" smtClean="0"/>
              <a:t> equilibrium -&gt; no benefit to unilaterally </a:t>
            </a:r>
            <a:r>
              <a:rPr lang="en-US" baseline="0" dirty="0" err="1" smtClean="0"/>
              <a:t>deviationg</a:t>
            </a:r>
            <a:r>
              <a:rPr lang="en-US" baseline="0" dirty="0" smtClean="0"/>
              <a:t> from the protocol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70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rational servers goal is to maximize its external reward and minimize total bandwidth </a:t>
            </a:r>
            <a:r>
              <a:rPr lang="en-US" baseline="0" dirty="0" smtClean="0"/>
              <a:t>costs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attempting to maximize over all strategy spaces is too general so lets trim down a bit:</a:t>
            </a:r>
          </a:p>
          <a:p>
            <a:r>
              <a:rPr lang="en-US" baseline="0" dirty="0" smtClean="0"/>
              <a:t>We will assume that our node is attempting to maximize utility in the worst case scenario</a:t>
            </a:r>
          </a:p>
          <a:p>
            <a:r>
              <a:rPr lang="en-US" baseline="0" dirty="0" smtClean="0"/>
              <a:t>In this worst case utility Byzantine nodes don’t follow any strategy, they attack us</a:t>
            </a:r>
          </a:p>
          <a:p>
            <a:r>
              <a:rPr lang="en-US" baseline="0" dirty="0" smtClean="0"/>
              <a:t>Additionally we will assume unilateral deviations, that means we assume that all other rational nodes, just like us, are already following the protocol</a:t>
            </a:r>
          </a:p>
          <a:p>
            <a:r>
              <a:rPr lang="en-US" baseline="0" dirty="0" smtClean="0"/>
              <a:t>Now given these two strategies we must pick a strategy that maximizes profit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22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Utility model</a:t>
            </a:r>
          </a:p>
          <a:p>
            <a:pPr lvl="2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worst case utility model and show min definition</a:t>
            </a:r>
          </a:p>
          <a:p>
            <a:pPr lvl="2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Rational nodes will attempt to follow this</a:t>
            </a:r>
          </a:p>
          <a:p>
            <a:pPr lvl="2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Incentive Compatibility</a:t>
            </a:r>
          </a:p>
          <a:p>
            <a:pPr lvl="2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Following the protocol is a weak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equilibrium</a:t>
            </a:r>
          </a:p>
          <a:p>
            <a:pPr lvl="2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other words: Following protocol \pi in the worst case is at least as good as following a deviant protocol unilaterally</a:t>
            </a:r>
          </a:p>
          <a:p>
            <a:pPr lvl="2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theta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accordingly</a:t>
            </a:r>
          </a:p>
          <a:p>
            <a:pPr lvl="2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Script:</a:t>
            </a:r>
          </a:p>
          <a:p>
            <a:pPr lvl="0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previous slides can be summarized as above: 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P’s utility is a function of all other strategies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Byzantine nodes will chose arbitrary byzantine strategies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will chose some strategy that maximizes its profit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remaining nodes will follow the protocol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we assume we are trying to maximize worst case and we select the worst possible set of strategies, and the worst possible set of nodes that can run them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 into box -&gt; go slower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Worst case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utiltiy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function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now at end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-&gt; goal for protocol is to pick protocol p maximizes worst case utility by picking the protocol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24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 2 (Consensus Protocol):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Pro: Cheap, control which nodes can participate in consensus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Con: Cannot tolerate byzantine nodes, rational nodes (nodes that will attempt to maximize their own rewards), no security guarantees</a:t>
            </a: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Graphic: Participants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envision consensus protocol after someone suggests it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Someone says it’s to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unsecure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Script: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leads us to the next big topic, Now the key question is: how much do we pay these nodes such that it is just enough to incentivize the nodes to follow the protocol?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80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SmartBar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Protocol transformer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create a generic protocol transformer, where message cost is the primary cost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key modifications:</a:t>
            </a:r>
          </a:p>
          <a:p>
            <a:pPr lvl="2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Predictable communication pattern</a:t>
            </a:r>
          </a:p>
          <a:p>
            <a:pPr lvl="2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Impose a penalty on nodes that fail to send expected messages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implement this </a:t>
            </a:r>
          </a:p>
          <a:p>
            <a:pPr lvl="2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 contract program</a:t>
            </a:r>
          </a:p>
          <a:p>
            <a:pPr lvl="3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Initialized with endowment (could be deposit)</a:t>
            </a:r>
          </a:p>
          <a:p>
            <a:pPr lvl="3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Initialized with a set of players</a:t>
            </a:r>
          </a:p>
          <a:p>
            <a:pPr lvl="3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Receives report from player within fixed time</a:t>
            </a:r>
          </a:p>
          <a:p>
            <a:pPr lvl="3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 reward as a result of report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that our definition of enemy only contains not sending enough messages, therefore creating a transformer for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cost. Future work could be much more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</a:t>
            </a: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dirty="0" smtClean="0"/>
              <a:t>This blocks general lazy </a:t>
            </a:r>
            <a:r>
              <a:rPr lang="en-US" dirty="0" err="1" smtClean="0"/>
              <a:t>strat</a:t>
            </a:r>
            <a:r>
              <a:rPr lang="en-US" dirty="0" smtClean="0"/>
              <a:t> because detect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Script:</a:t>
            </a:r>
          </a:p>
          <a:p>
            <a:pPr lvl="0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l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that we have a utility mode we can finally describe a general protocol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transformer that converts any protocol with message cost as the main cost into an incentive compatible one</a:t>
            </a:r>
          </a:p>
          <a:p>
            <a:pPr lvl="0" algn="l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l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we need a predictable communication pattern so nodes know exactly how many messages they are supposed to receive</a:t>
            </a:r>
          </a:p>
          <a:p>
            <a:pPr lvl="0" algn="l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easily transform any protocol to fit this specification by sending dummy messages in the last round</a:t>
            </a:r>
          </a:p>
          <a:p>
            <a:pPr lvl="0" algn="l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once we complete all rounds, nodes can report to smart contract which nodes the did not receive all messages form</a:t>
            </a:r>
          </a:p>
          <a:p>
            <a:pPr lvl="0" algn="l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smart contract can impose penalties on these nodes</a:t>
            </a:r>
          </a:p>
          <a:p>
            <a:pPr lvl="0" algn="l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paper we prove that after this transformation the worst utility achieved by following the protocol is at least as profitable as deviating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95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80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Club that want’s to use it’s own currency(?)</a:t>
            </a:r>
          </a:p>
          <a:p>
            <a:pPr lvl="0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talking about their requirements with text bubbles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Imagine we have a group that wants to create their own cryptocurrency,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ClubCoin</a:t>
            </a: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4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hasn’t this been done before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lines of work in distributed systems that consider rational participants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But...Artificial ways of thinking of risk reward model</a:t>
            </a:r>
          </a:p>
          <a:p>
            <a:pPr lvl="2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 in BAR primer</a:t>
            </a:r>
          </a:p>
          <a:p>
            <a:pPr lvl="3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Utility is is implicitly gained from the protocol is completed correctly</a:t>
            </a:r>
          </a:p>
          <a:p>
            <a:pPr lvl="3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Protocol runs for infinite rounds</a:t>
            </a:r>
          </a:p>
          <a:p>
            <a:pPr lvl="3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Graphic: Bar primer screenshot which zoom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bubbles showing two quotes (shadow not circle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doesn’t block selectively lazy -&gt; byzantine node will punish regardless lost cause -&gt; identify </a:t>
            </a:r>
            <a:r>
              <a:rPr lang="en-US" dirty="0" err="1" smtClean="0"/>
              <a:t>byz</a:t>
            </a:r>
            <a:r>
              <a:rPr lang="en-US" dirty="0" smtClean="0"/>
              <a:t> nodes then increase utility by withholding messages -&gt; -&gt; it suffices to look at worst case (spiteful honest until last point -&gt; report enemy and punish you) there is no way to identify -&gt; if you guess randomly you can save costs given that b is high enough. Chose the reward to be high enough even if random guess there cannot be a benefit. Explain fraction we set this high enough that, even guess wrong some of the time costs more than message costs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Script: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paper we prove that this is the cost needed to make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strong incentive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compativle</a:t>
            </a: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Intuitively based on message cost, because we are compensating for that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Theta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geq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78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Dolev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Strong Case Study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Suppose our club chooses to use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Dolev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Strong</a:t>
            </a: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Dolev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-Strong</a:t>
            </a:r>
          </a:p>
          <a:p>
            <a:pPr lvl="2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Dolev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strong primer</a:t>
            </a:r>
          </a:p>
          <a:p>
            <a:pPr lvl="2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 can be lazy and therefore break the protocol</a:t>
            </a:r>
          </a:p>
          <a:p>
            <a:pPr lvl="2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Edits for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dolev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strong</a:t>
            </a: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Dolev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strong in the overall consensus picture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Padding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expected messages can be dummy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 cost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Setting theta for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dolev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</a:t>
            </a: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Script:</a:t>
            </a: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we have a completed generalization for how the protocol transformer works, let’s try this with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strong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89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for f + 1 rounds:</a:t>
            </a:r>
            <a:r>
              <a:rPr lang="en-US" baseline="0" dirty="0" smtClean="0"/>
              <a:t> tolerates f byzantine nodes. Must include signature from honest party, that means message has been sent to all other honest nodes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Case 2 Nodes in diagram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Node</a:t>
            </a:r>
            <a:r>
              <a:rPr lang="en-US" baseline="0" dirty="0" smtClean="0"/>
              <a:t> cannot lie about a message because requires leader signature</a:t>
            </a:r>
          </a:p>
          <a:p>
            <a:r>
              <a:rPr lang="en-US" baseline="0" dirty="0" smtClean="0"/>
              <a:t>If leader equivocates honest nodes will eventually see all leaders messages and output default value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rational node knowing this can chose not to send expensive messages. Protocol will still succeed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 a weak </a:t>
            </a:r>
            <a:r>
              <a:rPr lang="en-US" baseline="0" dirty="0" err="1" smtClean="0"/>
              <a:t>nash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equilibrum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Script:</a:t>
            </a:r>
          </a:p>
          <a:p>
            <a:r>
              <a:rPr lang="en-US" baseline="0" dirty="0" smtClean="0"/>
              <a:t>For those of you that are not familiar with the </a:t>
            </a:r>
            <a:r>
              <a:rPr lang="en-US" baseline="0" dirty="0" err="1" smtClean="0"/>
              <a:t>dolev</a:t>
            </a:r>
            <a:r>
              <a:rPr lang="en-US" baseline="0" dirty="0" smtClean="0"/>
              <a:t> strong protocol, Lets go over a brief overview</a:t>
            </a:r>
          </a:p>
          <a:p>
            <a:r>
              <a:rPr lang="en-US" baseline="0" dirty="0" smtClean="0"/>
              <a:t>We assume binary </a:t>
            </a:r>
            <a:r>
              <a:rPr lang="en-US" baseline="0" dirty="0" err="1" smtClean="0"/>
              <a:t>dolev</a:t>
            </a:r>
            <a:r>
              <a:rPr lang="en-US" baseline="0" dirty="0" smtClean="0"/>
              <a:t> strong</a:t>
            </a:r>
          </a:p>
          <a:p>
            <a:r>
              <a:rPr lang="en-US" baseline="0" dirty="0" smtClean="0"/>
              <a:t>We will consider the case that we are tolerating 1 byzantine node</a:t>
            </a:r>
          </a:p>
          <a:p>
            <a:r>
              <a:rPr lang="en-US" baseline="0" dirty="0" err="1" smtClean="0"/>
              <a:t>Dolev</a:t>
            </a:r>
            <a:r>
              <a:rPr lang="en-US" baseline="0" dirty="0" smtClean="0"/>
              <a:t> strong is a </a:t>
            </a:r>
            <a:r>
              <a:rPr lang="en-US" baseline="0" dirty="0" err="1" smtClean="0"/>
              <a:t>leadered</a:t>
            </a:r>
            <a:r>
              <a:rPr lang="en-US" baseline="0" dirty="0" smtClean="0"/>
              <a:t> consensus algorithm. The leader broadcasts a value for all the nodes to register.</a:t>
            </a:r>
          </a:p>
          <a:p>
            <a:r>
              <a:rPr lang="en-US" baseline="0" dirty="0" smtClean="0"/>
              <a:t>All the nodes register the leaders broadcast and verify that leaders signature is on broadcast</a:t>
            </a:r>
          </a:p>
          <a:p>
            <a:pPr algn="l"/>
            <a:r>
              <a:rPr lang="en-US" baseline="0" dirty="0" smtClean="0"/>
              <a:t>All nodes forward messages again, this handles the case where leader is our faulty node and forget to send a message to a node</a:t>
            </a:r>
          </a:p>
          <a:p>
            <a:pPr algn="l"/>
            <a:r>
              <a:rPr lang="en-US" baseline="0" dirty="0" smtClean="0"/>
              <a:t>In the case that one of the followers is faulty and does not broadcast then all nodes still get appropriate values (with the exception of signature 4)</a:t>
            </a:r>
          </a:p>
          <a:p>
            <a:pPr algn="l"/>
            <a:r>
              <a:rPr lang="en-US" baseline="0" dirty="0" smtClean="0"/>
              <a:t>In binary </a:t>
            </a:r>
            <a:r>
              <a:rPr lang="en-US" baseline="0" dirty="0" err="1" smtClean="0"/>
              <a:t>Dolev</a:t>
            </a:r>
            <a:r>
              <a:rPr lang="en-US" baseline="0" dirty="0" smtClean="0"/>
              <a:t> strong we have to send 2 messages max, one of the requirements is we have to send signed message from leader once to every node (worst case is when leader equivocates)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690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 smtClean="0"/>
              <a:t>Worst case 2 messages to each node node per instance</a:t>
            </a:r>
          </a:p>
          <a:p>
            <a:pPr lvl="1"/>
            <a:r>
              <a:rPr lang="en-US" sz="1100" dirty="0" smtClean="0"/>
              <a:t>2 (N - 1) * transaction size</a:t>
            </a:r>
          </a:p>
          <a:p>
            <a:r>
              <a:rPr lang="en-US" sz="1100" dirty="0" smtClean="0"/>
              <a:t>2 (20 -1) * 300 bytes * 1000 rounds = __ kb per node</a:t>
            </a:r>
          </a:p>
          <a:p>
            <a:r>
              <a:rPr lang="en-US" sz="1100" dirty="0" smtClean="0"/>
              <a:t>EC2 Instance cost = xx</a:t>
            </a:r>
          </a:p>
          <a:p>
            <a:r>
              <a:rPr lang="en-US" sz="1100" dirty="0" smtClean="0"/>
              <a:t>Bandwidth costs 0.00009 cents per </a:t>
            </a:r>
            <a:r>
              <a:rPr lang="en-US" sz="1100" dirty="0" err="1" smtClean="0"/>
              <a:t>mb</a:t>
            </a:r>
            <a:r>
              <a:rPr lang="en-US" sz="1100" dirty="0" smtClean="0"/>
              <a:t> total</a:t>
            </a:r>
          </a:p>
          <a:p>
            <a:r>
              <a:rPr lang="en-US" sz="1100" dirty="0" smtClean="0"/>
              <a:t>Cost 0.0008 per node</a:t>
            </a:r>
          </a:p>
          <a:p>
            <a:r>
              <a:rPr lang="en-US" sz="1100" dirty="0" smtClean="0"/>
              <a:t>Our benefactors have to pay that much </a:t>
            </a:r>
          </a:p>
          <a:p>
            <a:endParaRPr lang="en-US" sz="1100" dirty="0" smtClean="0"/>
          </a:p>
          <a:p>
            <a:r>
              <a:rPr lang="en-US" sz="1100" dirty="0" smtClean="0"/>
              <a:t>Instance == transaction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53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big picture: Marketplace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 + requesters/workers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Assumption 1: Randomized assigning of nodes</a:t>
            </a:r>
          </a:p>
          <a:p>
            <a:pPr lvl="2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Randomization is the most expensive part, shuffle even Fisher Yates more expensive than sha3</a:t>
            </a:r>
          </a:p>
          <a:p>
            <a:pPr lvl="2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signature checking,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store instructions are cheap </a:t>
            </a:r>
          </a:p>
          <a:p>
            <a:pPr lvl="2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 could be to trust randomized oracles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Assumption 2: randomization function assigns nodes such that less than b nodes are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Byzantine</a:t>
            </a: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Script:</a:t>
            </a:r>
          </a:p>
          <a:p>
            <a:pPr lvl="0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we can look at the big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picture contract, the marketplace contract</a:t>
            </a:r>
            <a:b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we have a set of nodes (workers) that want to participate in consensus and a set of requesters who would like consensus for their application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marketpalce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select a subset of workers and assign them to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smartcast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request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show the feasibility of this by building a marketplace contract that randomly assigns nodes, this prevents attacker from using that info for an attack vector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assume that this randomization assigns less than b byzantine nodes per protocol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cents of communication cost -&gt; need to send 1.7 for contract -&gt; still doing a lot cost here is dominated by contact -&gt; contact is dominated by choosing a set of random nodes (interesting problem -&gt; some cryptographic things are cheap but shuffling is expensive)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952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Script: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now we have our final solution to build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Clubcoin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An incentivized consensus protocol hooked up to a smart contract</a:t>
            </a:r>
          </a:p>
          <a:p>
            <a:pPr algn="l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Questions?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8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 1 (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Blockchain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Pro: reliable, hard to cheat the system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Con: Expensive, privacy not maintained</a:t>
            </a: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Graphic: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Participants envision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blockchain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collective speech bubble after someone suggests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Someone says it’s too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expensive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Script:</a:t>
            </a:r>
            <a:b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immediate and obvious choice would be to use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blockchain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write a smart contract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Benefits: hard to cheat the system reliable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02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Club that want’s to use it’s own currency(?)</a:t>
            </a:r>
          </a:p>
          <a:p>
            <a:pPr lvl="0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talking about their requirements with text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bubbles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Script: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Cons: but it’s too expensive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70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 2 (Consensus Protocol):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Pro: Cheap, control which nodes can participate in consensus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Con: Cannot tolerate byzantine nodes, rational nodes (nodes that will attempt to maximize their own rewards), no security guarantees</a:t>
            </a: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Graphic: Participants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envision consensus protocol after someone suggests it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Someone says it’s to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unsecure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Script: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let’s instead try a classic consensus protocol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4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 2 (Consensus Protocol):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Pro: Cheap, control which nodes can participate in consensus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Con: Cannot tolerate byzantine nodes, rational nodes (nodes that will attempt to maximize their own rewards), no security guarantees</a:t>
            </a: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Graphic: Participants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envision consensus protocol after someone suggests it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Someone says it’s to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unsecure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Script: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Benefits: control who gets to participate, cheaper, many algorithms in the literature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83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 2 (Consensus Protocol):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Pro: Cheap, control which nodes can participate in consensus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Con: Cannot tolerate byzantine nodes, rational nodes (nodes that will attempt to maximize their own rewards), no security guarantees</a:t>
            </a: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Graphic: Participants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envision consensus protocol after someone suggests it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Someone says it’s to unsecure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could fail to send messages: many protocols assume that only small subset</a:t>
            </a:r>
          </a:p>
          <a:p>
            <a:pPr lvl="1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big difficulty of bringing consensus protocols to rational setting: many assume some fraction of honest</a:t>
            </a:r>
          </a:p>
          <a:p>
            <a:pPr lvl="1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Contrasted with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blockchain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people are incentivized to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</a:t>
            </a:r>
          </a:p>
          <a:p>
            <a:pPr lvl="1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Script: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Cons: Cannot tolerate as many node behaviors: lie about messages, not send messages, why would nodes even want to do stuff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leads us to the core question, how can we get rational nodes to do stuff correctly in a consensus protocol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03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 here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rational means nodes that want to maximize their own profits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hasn’t this been done before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lines of work in distributed systems that consider rational participants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But...Artificial ways of thinking of risk reward model</a:t>
            </a:r>
          </a:p>
          <a:p>
            <a:pPr lvl="2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 in BAR primer</a:t>
            </a:r>
          </a:p>
          <a:p>
            <a:pPr lvl="3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Utility is is implicitly gained from the protocol is completed correctly</a:t>
            </a:r>
          </a:p>
          <a:p>
            <a:pPr lvl="3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Protocol runs for infinite rounds</a:t>
            </a:r>
          </a:p>
          <a:p>
            <a:pPr lvl="3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Graphic: Bar primer screenshot which zoom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bubbles showing two quotes (shadow not circle)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Entire line of reasoning trying to explain why nodes would want to do stuff for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Script: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has been attempted in the past but has many unrealistic caveats: For example one paper assumes there are infinite rounds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31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hasn’t this been done before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lines of work in distributed systems that consider rational participants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But...Artificial ways of thinking of risk reward model</a:t>
            </a:r>
          </a:p>
          <a:p>
            <a:pPr lvl="2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 in BAR primer</a:t>
            </a:r>
          </a:p>
          <a:p>
            <a:pPr lvl="3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Utility is is implicitly gained from the protocol is completed correctly</a:t>
            </a:r>
          </a:p>
          <a:p>
            <a:pPr lvl="3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Protocol runs for infinite rounds</a:t>
            </a:r>
          </a:p>
          <a:p>
            <a:pPr lvl="3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Graphic: Bar primer screenshot which zoom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bubbles showing two quotes (shadow not circle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Script:</a:t>
            </a:r>
          </a:p>
          <a:p>
            <a:pPr lvl="0"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assumptions include: benefits depend on if the protocol executes correctly, </a:t>
            </a:r>
          </a:p>
          <a:p>
            <a:pPr lvl="0" rtl="0" fontAlgn="base"/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not the case,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bitcoin: nodes will attempt to do anything to maximize their winnings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82FA2-792C-BC43-A777-8914617F65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A8DE4-6F0C-C440-99C6-3687F23BC84C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EFA3-F4BA-174E-9C57-5F737D4D91F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A8DE4-6F0C-C440-99C6-3687F23BC84C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EFA3-F4BA-174E-9C57-5F737D4D91F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A8DE4-6F0C-C440-99C6-3687F23BC84C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EFA3-F4BA-174E-9C57-5F737D4D91F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A8DE4-6F0C-C440-99C6-3687F23BC84C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EFA3-F4BA-174E-9C57-5F737D4D91F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A8DE4-6F0C-C440-99C6-3687F23BC84C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EFA3-F4BA-174E-9C57-5F737D4D91F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A8DE4-6F0C-C440-99C6-3687F23BC84C}" type="datetimeFigureOut">
              <a:rPr lang="en-US" smtClean="0"/>
              <a:t>4/5/17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EFA3-F4BA-174E-9C57-5F737D4D91F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A8DE4-6F0C-C440-99C6-3687F23BC84C}" type="datetimeFigureOut">
              <a:rPr lang="en-US" smtClean="0"/>
              <a:t>4/5/17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EFA3-F4BA-174E-9C57-5F737D4D91F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A8DE4-6F0C-C440-99C6-3687F23BC84C}" type="datetimeFigureOut">
              <a:rPr lang="en-US" smtClean="0"/>
              <a:t>4/5/17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EFA3-F4BA-174E-9C57-5F737D4D91F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A8DE4-6F0C-C440-99C6-3687F23BC84C}" type="datetimeFigureOut">
              <a:rPr lang="en-US" smtClean="0"/>
              <a:t>4/5/17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EFA3-F4BA-174E-9C57-5F737D4D91F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A8DE4-6F0C-C440-99C6-3687F23BC84C}" type="datetimeFigureOut">
              <a:rPr lang="en-US" smtClean="0"/>
              <a:t>4/5/17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EFA3-F4BA-174E-9C57-5F737D4D91F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A8DE4-6F0C-C440-99C6-3687F23BC84C}" type="datetimeFigureOut">
              <a:rPr lang="en-US" smtClean="0"/>
              <a:t>4/5/17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EFA3-F4BA-174E-9C57-5F737D4D91F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A8DE4-6F0C-C440-99C6-3687F23BC84C}" type="datetimeFigureOut">
              <a:rPr lang="en-US" smtClean="0"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CEFA3-F4BA-174E-9C57-5F737D4D9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6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image" Target="../media/image3.png"/><Relationship Id="rId8" Type="http://schemas.openxmlformats.org/officeDocument/2006/relationships/image" Target="../media/image10.png"/><Relationship Id="rId9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latin typeface="Crimson Text Roman" charset="0"/>
                <a:ea typeface="Crimson Text Roman" charset="0"/>
                <a:cs typeface="Crimson Text Roman" charset="0"/>
              </a:rPr>
              <a:t>SmartCast</a:t>
            </a:r>
            <a:endParaRPr lang="en-US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8553" y="3509963"/>
            <a:ext cx="5554894" cy="1655762"/>
          </a:xfrm>
        </p:spPr>
        <p:txBody>
          <a:bodyPr/>
          <a:lstStyle/>
          <a:p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An Incentive Compatible Consensus Protocol using Smart Contracts</a:t>
            </a:r>
            <a:endParaRPr lang="en-US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318553" y="4792663"/>
            <a:ext cx="5554894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Abhiram Kothapalli</a:t>
            </a:r>
          </a:p>
          <a:p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Andrew Miller</a:t>
            </a:r>
          </a:p>
          <a:p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Nikita </a:t>
            </a:r>
            <a:r>
              <a:rPr lang="en-US" dirty="0" err="1" smtClean="0">
                <a:latin typeface="Crimson Text Roman" charset="0"/>
                <a:ea typeface="Crimson Text Roman" charset="0"/>
                <a:cs typeface="Crimson Text Roman" charset="0"/>
              </a:rPr>
              <a:t>Borisov</a:t>
            </a:r>
            <a:endParaRPr lang="en-US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b="2898"/>
          <a:stretch/>
        </p:blipFill>
        <p:spPr>
          <a:xfrm>
            <a:off x="8495070" y="393701"/>
            <a:ext cx="3303229" cy="9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2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4" t="6193" r="13433" b="67690"/>
          <a:stretch/>
        </p:blipFill>
        <p:spPr>
          <a:xfrm>
            <a:off x="1835972" y="2824479"/>
            <a:ext cx="1074582" cy="2133601"/>
          </a:xfrm>
          <a:effectLst>
            <a:reflection stA="16000" endPos="72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1" t="36692" r="4486" b="36817"/>
          <a:stretch/>
        </p:blipFill>
        <p:spPr>
          <a:xfrm>
            <a:off x="3756212" y="4145279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35448" r="65897" b="37688"/>
          <a:stretch/>
        </p:blipFill>
        <p:spPr>
          <a:xfrm>
            <a:off x="3025881" y="1554476"/>
            <a:ext cx="1074582" cy="219456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8410" r="84747" b="5099"/>
          <a:stretch/>
        </p:blipFill>
        <p:spPr>
          <a:xfrm>
            <a:off x="6824532" y="3728717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sp>
        <p:nvSpPr>
          <p:cNvPr id="11" name="Rectangular Callout 10"/>
          <p:cNvSpPr/>
          <p:nvPr/>
        </p:nvSpPr>
        <p:spPr>
          <a:xfrm>
            <a:off x="3829748" y="2373013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But </a:t>
            </a:r>
            <a:r>
              <a:rPr lang="en-US" sz="2400" dirty="0" err="1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Ethereum</a:t>
            </a:r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 allows us to define utility concretely</a:t>
            </a:r>
            <a:endParaRPr lang="en-US" sz="2400" dirty="0">
              <a:solidFill>
                <a:schemeClr val="tx1"/>
              </a:solidFill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8738850" y="467032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We can use that to incentivize our consensus nodes</a:t>
            </a:r>
            <a:endParaRPr lang="en-US" sz="2400" dirty="0">
              <a:solidFill>
                <a:schemeClr val="tx1"/>
              </a:solidFill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pic>
        <p:nvPicPr>
          <p:cNvPr id="4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4" t="5602" r="47343" b="67091"/>
          <a:stretch/>
        </p:blipFill>
        <p:spPr>
          <a:xfrm>
            <a:off x="9008932" y="2529839"/>
            <a:ext cx="905435" cy="187960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96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4" t="5602" r="47343" b="65752"/>
          <a:stretch/>
        </p:blipFill>
        <p:spPr>
          <a:xfrm>
            <a:off x="8059102" y="680641"/>
            <a:ext cx="839170" cy="1827432"/>
          </a:xfrm>
          <a:prstGeom prst="rect">
            <a:avLst/>
          </a:prstGeom>
          <a:effectLst/>
        </p:spPr>
      </p:pic>
      <p:sp>
        <p:nvSpPr>
          <p:cNvPr id="27" name="TextBox 26"/>
          <p:cNvSpPr txBox="1"/>
          <p:nvPr/>
        </p:nvSpPr>
        <p:spPr>
          <a:xfrm>
            <a:off x="6788517" y="280531"/>
            <a:ext cx="324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rimson Text Roman" charset="0"/>
                <a:ea typeface="Crimson Text Roman" charset="0"/>
                <a:cs typeface="Crimson Text Roman" charset="0"/>
              </a:rPr>
              <a:t>Benefactor</a:t>
            </a:r>
            <a:endParaRPr lang="en-US" sz="20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8397662" y="2508073"/>
            <a:ext cx="1" cy="102560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21" y="2667079"/>
            <a:ext cx="615482" cy="615482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V="1">
            <a:off x="5360110" y="4869218"/>
            <a:ext cx="2171034" cy="3878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255007" y="4267808"/>
            <a:ext cx="2223683" cy="679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04" y="3986111"/>
            <a:ext cx="615482" cy="61548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27" y="3652513"/>
            <a:ext cx="615482" cy="6154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81" y="4172000"/>
            <a:ext cx="615482" cy="615482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69093" y="956956"/>
            <a:ext cx="5129828" cy="5865692"/>
            <a:chOff x="69093" y="956956"/>
            <a:chExt cx="5129828" cy="5865692"/>
          </a:xfrm>
        </p:grpSpPr>
        <p:sp>
          <p:nvSpPr>
            <p:cNvPr id="25" name="TextBox 24"/>
            <p:cNvSpPr txBox="1"/>
            <p:nvPr/>
          </p:nvSpPr>
          <p:spPr>
            <a:xfrm>
              <a:off x="1013286" y="956956"/>
              <a:ext cx="3241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rimson Text Roman" charset="0"/>
                  <a:ea typeface="Crimson Text Roman" charset="0"/>
                  <a:cs typeface="Crimson Text Roman" charset="0"/>
                </a:rPr>
                <a:t>Arbitrary Consensus </a:t>
              </a:r>
              <a:r>
                <a:rPr lang="en-US" sz="2000" dirty="0" smtClean="0">
                  <a:latin typeface="Crimson Text Roman" charset="0"/>
                  <a:ea typeface="Crimson Text Roman" charset="0"/>
                  <a:cs typeface="Crimson Text Roman" charset="0"/>
                </a:rPr>
                <a:t>Protocol</a:t>
              </a:r>
              <a:endParaRPr lang="en-US" sz="2000" dirty="0">
                <a:latin typeface="Crimson Text Roman" charset="0"/>
                <a:ea typeface="Crimson Text Roman" charset="0"/>
                <a:cs typeface="Crimson Text Roman" charset="0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69093" y="1521351"/>
              <a:ext cx="5129828" cy="5301297"/>
              <a:chOff x="6754761" y="1229032"/>
              <a:chExt cx="4680155" cy="4680155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6754761" y="1229032"/>
                <a:ext cx="4680155" cy="4680155"/>
              </a:xfrm>
              <a:prstGeom prst="ellipse">
                <a:avLst/>
              </a:prstGeom>
              <a:solidFill>
                <a:srgbClr val="DA62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7011267" y="2073581"/>
                <a:ext cx="4349237" cy="2655735"/>
                <a:chOff x="3543330" y="64975"/>
                <a:chExt cx="5117901" cy="3125096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3543330" y="64975"/>
                  <a:ext cx="5117901" cy="3125096"/>
                  <a:chOff x="3543330" y="64975"/>
                  <a:chExt cx="5117901" cy="3125097"/>
                </a:xfrm>
              </p:grpSpPr>
              <p:pic>
                <p:nvPicPr>
                  <p:cNvPr id="50" name="Picture 49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35211" y="558623"/>
                    <a:ext cx="1115380" cy="1226154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42472" y="64975"/>
                    <a:ext cx="1115380" cy="1226154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68882" y="1805163"/>
                    <a:ext cx="1115380" cy="1226154"/>
                  </a:xfrm>
                  <a:prstGeom prst="rect">
                    <a:avLst/>
                  </a:prstGeom>
                </p:spPr>
              </p:pic>
              <p:pic>
                <p:nvPicPr>
                  <p:cNvPr id="53" name="Picture 52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545851" y="650775"/>
                    <a:ext cx="1115380" cy="1226154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53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84049" y="77713"/>
                    <a:ext cx="1115380" cy="1226154"/>
                  </a:xfrm>
                  <a:prstGeom prst="rect">
                    <a:avLst/>
                  </a:prstGeom>
                </p:spPr>
              </p:pic>
              <p:pic>
                <p:nvPicPr>
                  <p:cNvPr id="55" name="Picture 54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43330" y="1607759"/>
                    <a:ext cx="1115380" cy="1226154"/>
                  </a:xfrm>
                  <a:prstGeom prst="rect">
                    <a:avLst/>
                  </a:prstGeom>
                </p:spPr>
              </p:pic>
              <p:pic>
                <p:nvPicPr>
                  <p:cNvPr id="56" name="Picture 55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95760" y="1963918"/>
                    <a:ext cx="1115380" cy="122615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6" name="Arc 45"/>
                <p:cNvSpPr/>
                <p:nvPr/>
              </p:nvSpPr>
              <p:spPr>
                <a:xfrm rot="20915470">
                  <a:off x="4234136" y="1309200"/>
                  <a:ext cx="3487930" cy="915155"/>
                </a:xfrm>
                <a:prstGeom prst="arc">
                  <a:avLst>
                    <a:gd name="adj1" fmla="val 10949118"/>
                    <a:gd name="adj2" fmla="val 21367254"/>
                  </a:avLst>
                </a:prstGeom>
                <a:noFill/>
                <a:ln w="317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Arc 46"/>
                <p:cNvSpPr/>
                <p:nvPr/>
              </p:nvSpPr>
              <p:spPr>
                <a:xfrm rot="1275842" flipH="1">
                  <a:off x="4163147" y="1220041"/>
                  <a:ext cx="3047712" cy="915155"/>
                </a:xfrm>
                <a:prstGeom prst="arc">
                  <a:avLst>
                    <a:gd name="adj1" fmla="val 10949118"/>
                    <a:gd name="adj2" fmla="val 21357930"/>
                  </a:avLst>
                </a:prstGeom>
                <a:noFill/>
                <a:ln w="317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Arc 47"/>
                <p:cNvSpPr/>
                <p:nvPr/>
              </p:nvSpPr>
              <p:spPr>
                <a:xfrm rot="858617">
                  <a:off x="4123939" y="1817603"/>
                  <a:ext cx="1244379" cy="915155"/>
                </a:xfrm>
                <a:prstGeom prst="arc">
                  <a:avLst>
                    <a:gd name="adj1" fmla="val 11563186"/>
                    <a:gd name="adj2" fmla="val 20541281"/>
                  </a:avLst>
                </a:prstGeom>
                <a:noFill/>
                <a:ln w="317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3406667" y="2339487"/>
                <a:ext cx="12142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  <m:r>
                        <a:rPr lang="en-US" b="0" i="1" smtClean="0">
                          <a:latin typeface="Cambria Math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6667" y="2339487"/>
                <a:ext cx="1214242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4020" r="-4020" b="-2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5" name="Group 94"/>
          <p:cNvGrpSpPr/>
          <p:nvPr/>
        </p:nvGrpSpPr>
        <p:grpSpPr>
          <a:xfrm>
            <a:off x="7713449" y="3125951"/>
            <a:ext cx="3655760" cy="2909220"/>
            <a:chOff x="7713449" y="3125951"/>
            <a:chExt cx="3655760" cy="2909220"/>
          </a:xfrm>
        </p:grpSpPr>
        <p:grpSp>
          <p:nvGrpSpPr>
            <p:cNvPr id="2" name="Group 1"/>
            <p:cNvGrpSpPr/>
            <p:nvPr/>
          </p:nvGrpSpPr>
          <p:grpSpPr>
            <a:xfrm>
              <a:off x="8554087" y="3125951"/>
              <a:ext cx="2815122" cy="2909220"/>
              <a:chOff x="8362613" y="2756677"/>
              <a:chExt cx="3529782" cy="3647768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8362613" y="2756677"/>
                <a:ext cx="3529782" cy="3647768"/>
              </a:xfrm>
              <a:prstGeom prst="ellipse">
                <a:avLst/>
              </a:prstGeom>
              <a:solidFill>
                <a:srgbClr val="08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70" t="3546" r="25151" b="-609"/>
              <a:stretch/>
            </p:blipFill>
            <p:spPr>
              <a:xfrm>
                <a:off x="8362613" y="2756677"/>
                <a:ext cx="3529781" cy="3647768"/>
              </a:xfrm>
              <a:prstGeom prst="ellipse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7713449" y="3747762"/>
              <a:ext cx="1430977" cy="1707050"/>
              <a:chOff x="6104356" y="1428712"/>
              <a:chExt cx="1430977" cy="170705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6104356" y="1428712"/>
                <a:ext cx="1430977" cy="1707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4356" y="1428713"/>
                <a:ext cx="1430977" cy="1707049"/>
              </a:xfrm>
              <a:prstGeom prst="rect">
                <a:avLst/>
              </a:prstGeom>
            </p:spPr>
          </p:pic>
        </p:grpSp>
      </p:grpSp>
      <p:grpSp>
        <p:nvGrpSpPr>
          <p:cNvPr id="92" name="Group 91"/>
          <p:cNvGrpSpPr/>
          <p:nvPr/>
        </p:nvGrpSpPr>
        <p:grpSpPr>
          <a:xfrm>
            <a:off x="4694834" y="1335160"/>
            <a:ext cx="1302567" cy="1497769"/>
            <a:chOff x="4694834" y="1335160"/>
            <a:chExt cx="1302567" cy="1497769"/>
          </a:xfrm>
        </p:grpSpPr>
        <p:cxnSp>
          <p:nvCxnSpPr>
            <p:cNvPr id="87" name="Straight Arrow Connector 86"/>
            <p:cNvCxnSpPr/>
            <p:nvPr/>
          </p:nvCxnSpPr>
          <p:spPr>
            <a:xfrm flipV="1">
              <a:off x="4694834" y="1335160"/>
              <a:ext cx="1017940" cy="742552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007" y="1761253"/>
              <a:ext cx="650161" cy="650161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5076424" y="2432819"/>
              <a:ext cx="9209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rimson Text Roman" charset="0"/>
                  <a:ea typeface="Crimson Text Roman" charset="0"/>
                  <a:cs typeface="Crimson Text Roman" charset="0"/>
                </a:rPr>
                <a:t>Output</a:t>
              </a:r>
              <a:endParaRPr lang="en-US" sz="2000" dirty="0">
                <a:latin typeface="Crimson Text Roman" charset="0"/>
                <a:ea typeface="Crimson Text Roman" charset="0"/>
                <a:cs typeface="Crimson Text Roman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7739547" y="3783450"/>
            <a:ext cx="412085" cy="1196473"/>
            <a:chOff x="7739547" y="3783450"/>
            <a:chExt cx="412085" cy="1196473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547" y="3783450"/>
              <a:ext cx="405321" cy="405321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1496" y="4169281"/>
              <a:ext cx="405321" cy="405321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6311" y="4574602"/>
              <a:ext cx="405321" cy="405321"/>
            </a:xfrm>
            <a:prstGeom prst="rect">
              <a:avLst/>
            </a:prstGeom>
          </p:spPr>
        </p:pic>
      </p:grpSp>
      <p:grpSp>
        <p:nvGrpSpPr>
          <p:cNvPr id="103" name="Group 102"/>
          <p:cNvGrpSpPr/>
          <p:nvPr/>
        </p:nvGrpSpPr>
        <p:grpSpPr>
          <a:xfrm>
            <a:off x="3547994" y="4493071"/>
            <a:ext cx="718695" cy="729598"/>
            <a:chOff x="3547994" y="4493071"/>
            <a:chExt cx="718695" cy="729598"/>
          </a:xfrm>
        </p:grpSpPr>
        <p:sp>
          <p:nvSpPr>
            <p:cNvPr id="100" name="Oval 99"/>
            <p:cNvSpPr/>
            <p:nvPr/>
          </p:nvSpPr>
          <p:spPr>
            <a:xfrm>
              <a:off x="3601735" y="4609016"/>
              <a:ext cx="613654" cy="6136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riangle 100"/>
            <p:cNvSpPr/>
            <p:nvPr/>
          </p:nvSpPr>
          <p:spPr>
            <a:xfrm rot="2384718">
              <a:off x="4010329" y="4493071"/>
              <a:ext cx="256360" cy="256845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riangle 101"/>
            <p:cNvSpPr/>
            <p:nvPr/>
          </p:nvSpPr>
          <p:spPr>
            <a:xfrm rot="19299330">
              <a:off x="3547994" y="4493528"/>
              <a:ext cx="256360" cy="256845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Arc 103"/>
          <p:cNvSpPr/>
          <p:nvPr/>
        </p:nvSpPr>
        <p:spPr>
          <a:xfrm rot="3185505" flipH="1">
            <a:off x="2090102" y="3443753"/>
            <a:ext cx="2084113" cy="852429"/>
          </a:xfrm>
          <a:prstGeom prst="arc">
            <a:avLst>
              <a:gd name="adj1" fmla="val 11825122"/>
              <a:gd name="adj2" fmla="val 21357930"/>
            </a:avLst>
          </a:prstGeom>
          <a:noFill/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13548268" y="3756419"/>
            <a:ext cx="1415515" cy="1399389"/>
            <a:chOff x="5769865" y="5084972"/>
            <a:chExt cx="1415515" cy="1399389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984" y="5084972"/>
              <a:ext cx="999279" cy="999279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5769865" y="6084251"/>
              <a:ext cx="14155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rimson Text Roman" charset="0"/>
                  <a:ea typeface="Crimson Text Roman" charset="0"/>
                  <a:cs typeface="Crimson Text Roman" charset="0"/>
                </a:rPr>
                <a:t>Reports</a:t>
              </a:r>
              <a:endParaRPr lang="en-US" sz="2000" dirty="0">
                <a:latin typeface="Crimson Text Roman" charset="0"/>
                <a:ea typeface="Crimson Text Roman" charset="0"/>
                <a:cs typeface="Crimson Text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60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4" t="6193" r="13433" b="67690"/>
          <a:stretch/>
        </p:blipFill>
        <p:spPr>
          <a:xfrm>
            <a:off x="1835972" y="2824479"/>
            <a:ext cx="1074582" cy="2133601"/>
          </a:xfrm>
          <a:effectLst>
            <a:reflection stA="16000" endPos="72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1" t="36692" r="4486" b="36817"/>
          <a:stretch/>
        </p:blipFill>
        <p:spPr>
          <a:xfrm>
            <a:off x="3756212" y="4145279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35448" r="65897" b="37688"/>
          <a:stretch/>
        </p:blipFill>
        <p:spPr>
          <a:xfrm>
            <a:off x="3025881" y="1554476"/>
            <a:ext cx="1074582" cy="219456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8410" r="84747" b="5099"/>
          <a:stretch/>
        </p:blipFill>
        <p:spPr>
          <a:xfrm>
            <a:off x="6824532" y="3728717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sp>
        <p:nvSpPr>
          <p:cNvPr id="11" name="Rectangular Callout 10"/>
          <p:cNvSpPr/>
          <p:nvPr/>
        </p:nvSpPr>
        <p:spPr>
          <a:xfrm>
            <a:off x="3829748" y="2373013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When and how much do we pay these node?</a:t>
            </a:r>
            <a:endParaRPr lang="en-US" sz="2400" dirty="0">
              <a:solidFill>
                <a:schemeClr val="tx1"/>
              </a:solidFill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pic>
        <p:nvPicPr>
          <p:cNvPr id="4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4" t="5602" r="47343" b="67091"/>
          <a:stretch/>
        </p:blipFill>
        <p:spPr>
          <a:xfrm>
            <a:off x="9008932" y="2529839"/>
            <a:ext cx="905435" cy="187960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145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06" y="2289702"/>
            <a:ext cx="1985113" cy="228252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89" y="1732667"/>
            <a:ext cx="1985113" cy="2282528"/>
          </a:xfrm>
          <a:prstGeom prst="rect">
            <a:avLst/>
          </a:prstGeom>
        </p:spPr>
      </p:pic>
      <p:sp>
        <p:nvSpPr>
          <p:cNvPr id="38" name="Arc 37"/>
          <p:cNvSpPr/>
          <p:nvPr/>
        </p:nvSpPr>
        <p:spPr>
          <a:xfrm>
            <a:off x="3760694" y="2193823"/>
            <a:ext cx="4227621" cy="1703593"/>
          </a:xfrm>
          <a:prstGeom prst="arc">
            <a:avLst>
              <a:gd name="adj1" fmla="val 11343366"/>
              <a:gd name="adj2" fmla="val 20857819"/>
            </a:avLst>
          </a:prstGeom>
          <a:noFill/>
          <a:ln w="317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88" y="3891013"/>
            <a:ext cx="1985113" cy="228252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306875" y="3172247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-1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1" name="Arc 40"/>
          <p:cNvSpPr/>
          <p:nvPr/>
        </p:nvSpPr>
        <p:spPr>
          <a:xfrm rot="1579780">
            <a:off x="3370546" y="3373058"/>
            <a:ext cx="2988581" cy="1703593"/>
          </a:xfrm>
          <a:prstGeom prst="arc">
            <a:avLst>
              <a:gd name="adj1" fmla="val 11343366"/>
              <a:gd name="adj2" fmla="val 20857819"/>
            </a:avLst>
          </a:prstGeom>
          <a:noFill/>
          <a:ln w="317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306875" y="3531630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-2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735059" y="1490038"/>
            <a:ext cx="11166" cy="124772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723" y="1288765"/>
            <a:ext cx="551004" cy="55100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256075" y="3891013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+0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57" y="1824008"/>
            <a:ext cx="551004" cy="551004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544562" y="6055762"/>
            <a:ext cx="8518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Overall Utility = (Total External Reward)  - (Total Bandwidth Costs) </a:t>
            </a:r>
            <a:endParaRPr lang="en-US" sz="24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567533" y="236831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First let’s define a nodes utility</a:t>
            </a:r>
            <a:endParaRPr lang="en-US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15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/>
      <p:bldP spid="41" grpId="0" animBg="1"/>
      <p:bldP spid="42" grpId="0"/>
      <p:bldP spid="48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86" y="2760445"/>
            <a:ext cx="1985113" cy="228252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069" y="2203410"/>
            <a:ext cx="1985113" cy="2282528"/>
          </a:xfrm>
          <a:prstGeom prst="rect">
            <a:avLst/>
          </a:prstGeom>
        </p:spPr>
      </p:pic>
      <p:sp>
        <p:nvSpPr>
          <p:cNvPr id="38" name="Arc 37"/>
          <p:cNvSpPr/>
          <p:nvPr/>
        </p:nvSpPr>
        <p:spPr>
          <a:xfrm>
            <a:off x="3791174" y="2664566"/>
            <a:ext cx="4227621" cy="1703593"/>
          </a:xfrm>
          <a:prstGeom prst="arc">
            <a:avLst>
              <a:gd name="adj1" fmla="val 11343366"/>
              <a:gd name="adj2" fmla="val 20857819"/>
            </a:avLst>
          </a:prstGeom>
          <a:noFill/>
          <a:ln w="317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868" y="4361756"/>
            <a:ext cx="1985113" cy="2282528"/>
          </a:xfrm>
          <a:prstGeom prst="rect">
            <a:avLst/>
          </a:prstGeom>
        </p:spPr>
      </p:pic>
      <p:sp>
        <p:nvSpPr>
          <p:cNvPr id="41" name="Arc 40"/>
          <p:cNvSpPr/>
          <p:nvPr/>
        </p:nvSpPr>
        <p:spPr>
          <a:xfrm rot="1579780">
            <a:off x="3401026" y="3843801"/>
            <a:ext cx="2988581" cy="1703593"/>
          </a:xfrm>
          <a:prstGeom prst="arc">
            <a:avLst>
              <a:gd name="adj1" fmla="val 11343366"/>
              <a:gd name="adj2" fmla="val 20857819"/>
            </a:avLst>
          </a:prstGeom>
          <a:noFill/>
          <a:ln w="317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640" y="2077142"/>
            <a:ext cx="822005" cy="111884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6405519" y="4972091"/>
            <a:ext cx="1373230" cy="1410949"/>
            <a:chOff x="7205594" y="4303885"/>
            <a:chExt cx="718695" cy="729598"/>
          </a:xfrm>
        </p:grpSpPr>
        <p:sp>
          <p:nvSpPr>
            <p:cNvPr id="56" name="Oval 55"/>
            <p:cNvSpPr/>
            <p:nvPr/>
          </p:nvSpPr>
          <p:spPr>
            <a:xfrm>
              <a:off x="7259335" y="4419830"/>
              <a:ext cx="613654" cy="6136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riangle 56"/>
            <p:cNvSpPr/>
            <p:nvPr/>
          </p:nvSpPr>
          <p:spPr>
            <a:xfrm rot="2384718">
              <a:off x="7667929" y="4303885"/>
              <a:ext cx="256360" cy="256845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iangle 57"/>
            <p:cNvSpPr/>
            <p:nvPr/>
          </p:nvSpPr>
          <p:spPr>
            <a:xfrm rot="19299330">
              <a:off x="7205594" y="4304342"/>
              <a:ext cx="256360" cy="256845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10" y="2598323"/>
            <a:ext cx="582750" cy="79318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59" y="2598322"/>
            <a:ext cx="582750" cy="7931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6" y="2617182"/>
            <a:ext cx="582750" cy="79318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053927" y="4705292"/>
            <a:ext cx="2471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And others will behave arbitrarily, let’s call them </a:t>
            </a:r>
            <a:r>
              <a:rPr lang="en-US" sz="2400" b="1" dirty="0" smtClean="0">
                <a:latin typeface="Crimson Text Roman" charset="0"/>
                <a:ea typeface="Crimson Text Roman" charset="0"/>
                <a:cs typeface="Crimson Text Roman" charset="0"/>
              </a:rPr>
              <a:t>Byzantine</a:t>
            </a:r>
            <a:endParaRPr lang="en-US" sz="2400" b="1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38490" y="1995653"/>
            <a:ext cx="2041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Other nodes will think just like us, let’s call them </a:t>
            </a:r>
            <a:r>
              <a:rPr lang="en-US" sz="2400" b="1" dirty="0" smtClean="0">
                <a:latin typeface="Crimson Text Roman" charset="0"/>
                <a:ea typeface="Crimson Text Roman" charset="0"/>
                <a:cs typeface="Crimson Text Roman" charset="0"/>
              </a:rPr>
              <a:t>Rational</a:t>
            </a:r>
            <a:endParaRPr lang="en-US" sz="2400" b="1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72615" y="1376307"/>
            <a:ext cx="3561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Knowing this, we have to pick </a:t>
            </a:r>
            <a:r>
              <a:rPr lang="en-US" sz="2400" smtClean="0">
                <a:latin typeface="Crimson Text Roman" charset="0"/>
                <a:ea typeface="Crimson Text Roman" charset="0"/>
                <a:cs typeface="Crimson Text Roman" charset="0"/>
              </a:rPr>
              <a:t>a strategy that maximizes our profit</a:t>
            </a:r>
            <a:endParaRPr lang="en-US" sz="2400" b="1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41029" y="194793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Now let’s maximize </a:t>
            </a:r>
            <a:r>
              <a:rPr lang="en-US" b="1" dirty="0" smtClean="0">
                <a:latin typeface="Crimson Text Roman" charset="0"/>
                <a:ea typeface="Crimson Text Roman" charset="0"/>
                <a:cs typeface="Crimson Text Roman" charset="0"/>
              </a:rPr>
              <a:t>worst </a:t>
            </a:r>
            <a:r>
              <a:rPr lang="en-US" b="1" dirty="0" smtClean="0">
                <a:latin typeface="Crimson Text Roman" charset="0"/>
                <a:ea typeface="Crimson Text Roman" charset="0"/>
                <a:cs typeface="Crimson Text Roman" charset="0"/>
              </a:rPr>
              <a:t>case </a:t>
            </a:r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utility</a:t>
            </a:r>
            <a:endParaRPr lang="en-US" strike="sngStrike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94510" y="5226782"/>
            <a:ext cx="1860984" cy="1162597"/>
            <a:chOff x="1894510" y="5226782"/>
            <a:chExt cx="1860984" cy="1162597"/>
          </a:xfrm>
        </p:grpSpPr>
        <p:sp>
          <p:nvSpPr>
            <p:cNvPr id="3" name="Rectangular Callout 2"/>
            <p:cNvSpPr/>
            <p:nvPr/>
          </p:nvSpPr>
          <p:spPr>
            <a:xfrm rot="10800000">
              <a:off x="1894510" y="5226782"/>
              <a:ext cx="1842030" cy="1162597"/>
            </a:xfrm>
            <a:prstGeom prst="wedgeRectCallout">
              <a:avLst>
                <a:gd name="adj1" fmla="val -20833"/>
                <a:gd name="adj2" fmla="val 7161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06145" y="5450296"/>
              <a:ext cx="1849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Crimson Text Roman" charset="0"/>
                  <a:ea typeface="Crimson Text Roman" charset="0"/>
                  <a:cs typeface="Crimson Text Roman" charset="0"/>
                </a:rPr>
                <a:t>Risk-Averse </a:t>
              </a:r>
              <a:r>
                <a:rPr lang="en-US" sz="2400" dirty="0" smtClean="0">
                  <a:latin typeface="Crimson Text Roman" charset="0"/>
                  <a:ea typeface="Crimson Text Roman" charset="0"/>
                  <a:cs typeface="Crimson Text Roman" charset="0"/>
                </a:rPr>
                <a:t>node</a:t>
              </a:r>
              <a:endParaRPr lang="en-US" sz="2400" b="1" dirty="0">
                <a:latin typeface="Crimson Text Roman" charset="0"/>
                <a:ea typeface="Crimson Text Roman" charset="0"/>
                <a:cs typeface="Crimson Text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842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86" y="2760445"/>
            <a:ext cx="1985113" cy="228252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069" y="2203410"/>
            <a:ext cx="1985113" cy="2282528"/>
          </a:xfrm>
          <a:prstGeom prst="rect">
            <a:avLst/>
          </a:prstGeom>
        </p:spPr>
      </p:pic>
      <p:sp>
        <p:nvSpPr>
          <p:cNvPr id="38" name="Arc 37"/>
          <p:cNvSpPr/>
          <p:nvPr/>
        </p:nvSpPr>
        <p:spPr>
          <a:xfrm>
            <a:off x="3791174" y="2664566"/>
            <a:ext cx="4227621" cy="1703593"/>
          </a:xfrm>
          <a:prstGeom prst="arc">
            <a:avLst>
              <a:gd name="adj1" fmla="val 11343366"/>
              <a:gd name="adj2" fmla="val 20857819"/>
            </a:avLst>
          </a:prstGeom>
          <a:noFill/>
          <a:ln w="317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868" y="4361756"/>
            <a:ext cx="1985113" cy="2282528"/>
          </a:xfrm>
          <a:prstGeom prst="rect">
            <a:avLst/>
          </a:prstGeom>
        </p:spPr>
      </p:pic>
      <p:sp>
        <p:nvSpPr>
          <p:cNvPr id="41" name="Arc 40"/>
          <p:cNvSpPr/>
          <p:nvPr/>
        </p:nvSpPr>
        <p:spPr>
          <a:xfrm rot="1579780">
            <a:off x="3401026" y="3843801"/>
            <a:ext cx="2988581" cy="1703593"/>
          </a:xfrm>
          <a:prstGeom prst="arc">
            <a:avLst>
              <a:gd name="adj1" fmla="val 11343366"/>
              <a:gd name="adj2" fmla="val 20857819"/>
            </a:avLst>
          </a:prstGeom>
          <a:noFill/>
          <a:ln w="317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640" y="2077142"/>
            <a:ext cx="822005" cy="111884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6405519" y="4972091"/>
            <a:ext cx="1373230" cy="1410949"/>
            <a:chOff x="7205594" y="4303885"/>
            <a:chExt cx="718695" cy="729598"/>
          </a:xfrm>
        </p:grpSpPr>
        <p:sp>
          <p:nvSpPr>
            <p:cNvPr id="56" name="Oval 55"/>
            <p:cNvSpPr/>
            <p:nvPr/>
          </p:nvSpPr>
          <p:spPr>
            <a:xfrm>
              <a:off x="7259335" y="4419830"/>
              <a:ext cx="613654" cy="6136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riangle 56"/>
            <p:cNvSpPr/>
            <p:nvPr/>
          </p:nvSpPr>
          <p:spPr>
            <a:xfrm rot="2384718">
              <a:off x="7667929" y="4303885"/>
              <a:ext cx="256360" cy="256845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iangle 57"/>
            <p:cNvSpPr/>
            <p:nvPr/>
          </p:nvSpPr>
          <p:spPr>
            <a:xfrm rot="19299330">
              <a:off x="7205594" y="4304342"/>
              <a:ext cx="256360" cy="256845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10" y="2598323"/>
            <a:ext cx="582750" cy="79318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59" y="2598322"/>
            <a:ext cx="582750" cy="7931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6" y="2617182"/>
            <a:ext cx="582750" cy="793187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541029" y="194793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Now let’s maximize </a:t>
            </a:r>
            <a:r>
              <a:rPr lang="en-US" b="1" dirty="0" smtClean="0">
                <a:latin typeface="Crimson Text Roman" charset="0"/>
                <a:ea typeface="Crimson Text Roman" charset="0"/>
                <a:cs typeface="Crimson Text Roman" charset="0"/>
              </a:rPr>
              <a:t>worst </a:t>
            </a:r>
            <a:r>
              <a:rPr lang="en-US" b="1" dirty="0" smtClean="0">
                <a:latin typeface="Crimson Text Roman" charset="0"/>
                <a:ea typeface="Crimson Text Roman" charset="0"/>
                <a:cs typeface="Crimson Text Roman" charset="0"/>
              </a:rPr>
              <a:t>case </a:t>
            </a:r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utility</a:t>
            </a:r>
            <a:endParaRPr lang="en-US" strike="sngStrike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18795" y="4642059"/>
            <a:ext cx="2471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38490" y="1995653"/>
            <a:ext cx="20419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If we consider unilateral deviations, we assume </a:t>
            </a:r>
            <a:r>
              <a:rPr lang="en-US" sz="2400" b="1" dirty="0" smtClean="0">
                <a:latin typeface="Crimson Text Roman" charset="0"/>
                <a:ea typeface="Crimson Text Roman" charset="0"/>
                <a:cs typeface="Crimson Text Roman" charset="0"/>
              </a:rPr>
              <a:t>rational</a:t>
            </a:r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 nodes follow the protocol</a:t>
            </a:r>
            <a:endParaRPr lang="en-US" sz="24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72615" y="1376307"/>
            <a:ext cx="3561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Knowing this, we have to pick </a:t>
            </a:r>
            <a:r>
              <a:rPr lang="en-US" sz="2400" smtClean="0">
                <a:latin typeface="Crimson Text Roman" charset="0"/>
                <a:ea typeface="Crimson Text Roman" charset="0"/>
                <a:cs typeface="Crimson Text Roman" charset="0"/>
              </a:rPr>
              <a:t>a strategy that maximizes our profit</a:t>
            </a:r>
            <a:endParaRPr lang="en-US" sz="2400" b="1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53927" y="4938829"/>
            <a:ext cx="2471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In the worst case </a:t>
            </a:r>
            <a:r>
              <a:rPr lang="en-US" sz="2400" b="1" dirty="0" smtClean="0">
                <a:latin typeface="Crimson Text Roman" charset="0"/>
                <a:ea typeface="Crimson Text Roman" charset="0"/>
                <a:cs typeface="Crimson Text Roman" charset="0"/>
              </a:rPr>
              <a:t>Byzantine</a:t>
            </a:r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 nodes attack us</a:t>
            </a:r>
            <a:endParaRPr lang="en-US" sz="24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20" name="Arc 19"/>
          <p:cNvSpPr/>
          <p:nvPr/>
        </p:nvSpPr>
        <p:spPr>
          <a:xfrm rot="1579780" flipH="1">
            <a:off x="3025203" y="4306860"/>
            <a:ext cx="3256554" cy="1703593"/>
          </a:xfrm>
          <a:prstGeom prst="arc">
            <a:avLst>
              <a:gd name="adj1" fmla="val 11343366"/>
              <a:gd name="adj2" fmla="val 20857819"/>
            </a:avLst>
          </a:prstGeom>
          <a:noFill/>
          <a:ln w="317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8344065" y="2090000"/>
            <a:ext cx="1027791" cy="1062146"/>
            <a:chOff x="6754761" y="1229032"/>
            <a:chExt cx="4680155" cy="4680155"/>
          </a:xfrm>
        </p:grpSpPr>
        <p:sp>
          <p:nvSpPr>
            <p:cNvPr id="27" name="Oval 26"/>
            <p:cNvSpPr/>
            <p:nvPr/>
          </p:nvSpPr>
          <p:spPr>
            <a:xfrm>
              <a:off x="6754761" y="1229032"/>
              <a:ext cx="4680155" cy="4680155"/>
            </a:xfrm>
            <a:prstGeom prst="ellipse">
              <a:avLst/>
            </a:prstGeom>
            <a:solidFill>
              <a:srgbClr val="DA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7011267" y="2073581"/>
              <a:ext cx="4349237" cy="2655735"/>
              <a:chOff x="3543330" y="64975"/>
              <a:chExt cx="5117901" cy="3125096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543330" y="64975"/>
                <a:ext cx="5117901" cy="3125096"/>
                <a:chOff x="3543330" y="64975"/>
                <a:chExt cx="5117901" cy="3125097"/>
              </a:xfrm>
            </p:grpSpPr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35211" y="558623"/>
                  <a:ext cx="1115380" cy="1226154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2472" y="64975"/>
                  <a:ext cx="1115380" cy="1226154"/>
                </a:xfrm>
                <a:prstGeom prst="rect">
                  <a:avLst/>
                </a:prstGeom>
              </p:spPr>
            </p:pic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8882" y="1805163"/>
                  <a:ext cx="1115380" cy="1226154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45851" y="650775"/>
                  <a:ext cx="1115380" cy="1226155"/>
                </a:xfrm>
                <a:prstGeom prst="rect">
                  <a:avLst/>
                </a:prstGeom>
              </p:spPr>
            </p:pic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84049" y="77713"/>
                  <a:ext cx="1115380" cy="1226154"/>
                </a:xfrm>
                <a:prstGeom prst="rect">
                  <a:avLst/>
                </a:prstGeom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43330" y="1607759"/>
                  <a:ext cx="1115380" cy="1226154"/>
                </a:xfrm>
                <a:prstGeom prst="rect">
                  <a:avLst/>
                </a:prstGeom>
              </p:spPr>
            </p:pic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95760" y="1963918"/>
                  <a:ext cx="1115380" cy="1226154"/>
                </a:xfrm>
                <a:prstGeom prst="rect">
                  <a:avLst/>
                </a:prstGeom>
              </p:spPr>
            </p:pic>
          </p:grpSp>
          <p:sp>
            <p:nvSpPr>
              <p:cNvPr id="30" name="Arc 29"/>
              <p:cNvSpPr/>
              <p:nvPr/>
            </p:nvSpPr>
            <p:spPr>
              <a:xfrm rot="20915470">
                <a:off x="4234136" y="1309200"/>
                <a:ext cx="3487930" cy="915155"/>
              </a:xfrm>
              <a:prstGeom prst="arc">
                <a:avLst>
                  <a:gd name="adj1" fmla="val 10949118"/>
                  <a:gd name="adj2" fmla="val 21367254"/>
                </a:avLst>
              </a:prstGeom>
              <a:noFill/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Arc 30"/>
              <p:cNvSpPr/>
              <p:nvPr/>
            </p:nvSpPr>
            <p:spPr>
              <a:xfrm rot="1275842" flipH="1">
                <a:off x="4163147" y="1220041"/>
                <a:ext cx="3047712" cy="915155"/>
              </a:xfrm>
              <a:prstGeom prst="arc">
                <a:avLst>
                  <a:gd name="adj1" fmla="val 10949118"/>
                  <a:gd name="adj2" fmla="val 21357930"/>
                </a:avLst>
              </a:prstGeom>
              <a:noFill/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/>
              <p:cNvSpPr/>
              <p:nvPr/>
            </p:nvSpPr>
            <p:spPr>
              <a:xfrm rot="858617">
                <a:off x="4123939" y="1817603"/>
                <a:ext cx="1244379" cy="915155"/>
              </a:xfrm>
              <a:prstGeom prst="arc">
                <a:avLst>
                  <a:gd name="adj1" fmla="val 11563186"/>
                  <a:gd name="adj2" fmla="val 20541281"/>
                </a:avLst>
              </a:prstGeom>
              <a:noFill/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c 32"/>
              <p:cNvSpPr/>
              <p:nvPr/>
            </p:nvSpPr>
            <p:spPr>
              <a:xfrm rot="3185505" flipH="1">
                <a:off x="5447400" y="1053469"/>
                <a:ext cx="2165100" cy="915155"/>
              </a:xfrm>
              <a:prstGeom prst="arc">
                <a:avLst>
                  <a:gd name="adj1" fmla="val 11825122"/>
                  <a:gd name="adj2" fmla="val 21357930"/>
                </a:avLst>
              </a:prstGeom>
              <a:noFill/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27" y="3961907"/>
            <a:ext cx="788507" cy="7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9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55" y="727588"/>
            <a:ext cx="4034354" cy="52209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89" y="2977135"/>
            <a:ext cx="9227207" cy="1031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ight Brace 3"/>
          <p:cNvSpPr/>
          <p:nvPr/>
        </p:nvSpPr>
        <p:spPr>
          <a:xfrm rot="5400000">
            <a:off x="9390993" y="2483812"/>
            <a:ext cx="501650" cy="3860144"/>
          </a:xfrm>
          <a:prstGeom prst="rightBrace">
            <a:avLst>
              <a:gd name="adj1" fmla="val 66561"/>
              <a:gd name="adj2" fmla="val 49402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81233" y="4815321"/>
            <a:ext cx="273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P’s utility as a function of the networks strategies</a:t>
            </a:r>
            <a:endParaRPr lang="en-US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7" name="Right Brace 6"/>
          <p:cNvSpPr/>
          <p:nvPr/>
        </p:nvSpPr>
        <p:spPr>
          <a:xfrm rot="5400000">
            <a:off x="6619824" y="3904680"/>
            <a:ext cx="501650" cy="1018409"/>
          </a:xfrm>
          <a:prstGeom prst="rightBrace">
            <a:avLst>
              <a:gd name="adj1" fmla="val 66561"/>
              <a:gd name="adj2" fmla="val 49402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30272" y="4799601"/>
            <a:ext cx="1476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Worst case selection of strategies</a:t>
            </a:r>
            <a:endParaRPr lang="en-US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5099388" y="3904680"/>
            <a:ext cx="501650" cy="1018409"/>
          </a:xfrm>
          <a:prstGeom prst="rightBrace">
            <a:avLst>
              <a:gd name="adj1" fmla="val 66561"/>
              <a:gd name="adj2" fmla="val 49402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21280" y="4815321"/>
            <a:ext cx="1257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Worst case selection of Byzantine nodes</a:t>
            </a:r>
            <a:endParaRPr lang="en-US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83522" y="1653501"/>
            <a:ext cx="147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Byzantine Strategies</a:t>
            </a:r>
            <a:endParaRPr lang="en-US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cxnSp>
        <p:nvCxnSpPr>
          <p:cNvPr id="15" name="Straight Arrow Connector 14"/>
          <p:cNvCxnSpPr>
            <a:stCxn id="12" idx="2"/>
          </p:cNvCxnSpPr>
          <p:nvPr/>
        </p:nvCxnSpPr>
        <p:spPr>
          <a:xfrm>
            <a:off x="11221709" y="2299832"/>
            <a:ext cx="0" cy="94695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641817" y="1014539"/>
            <a:ext cx="147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P</a:t>
            </a:r>
            <a:r>
              <a:rPr lang="en-US" i="1" dirty="0" smtClean="0">
                <a:latin typeface="Crimson Text Roman" charset="0"/>
                <a:ea typeface="Crimson Text Roman" charset="0"/>
                <a:cs typeface="Crimson Text Roman" charset="0"/>
              </a:rPr>
              <a:t>’s </a:t>
            </a:r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strategy</a:t>
            </a:r>
            <a:endParaRPr lang="en-US" i="1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10380004" y="1383871"/>
            <a:ext cx="18563" cy="186291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81233" y="976217"/>
            <a:ext cx="1476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Remaining </a:t>
            </a:r>
            <a:r>
              <a:rPr lang="en-US" smtClean="0">
                <a:latin typeface="Crimson Text Roman" charset="0"/>
                <a:ea typeface="Crimson Text Roman" charset="0"/>
                <a:cs typeface="Crimson Text Roman" charset="0"/>
              </a:rPr>
              <a:t>Nodes follow protocol</a:t>
            </a:r>
            <a:endParaRPr lang="en-US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9019420" y="1976666"/>
            <a:ext cx="18563" cy="127011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67533" y="236831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The final utility function</a:t>
            </a:r>
            <a:endParaRPr lang="en-US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4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  <p:bldP spid="9" grpId="0" animBg="1"/>
      <p:bldP spid="10" grpId="0"/>
      <p:bldP spid="12" grpId="0"/>
      <p:bldP spid="1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4" t="6193" r="13433" b="67690"/>
          <a:stretch/>
        </p:blipFill>
        <p:spPr>
          <a:xfrm>
            <a:off x="1835972" y="2824479"/>
            <a:ext cx="1074582" cy="2133601"/>
          </a:xfrm>
          <a:effectLst>
            <a:reflection stA="16000" endPos="72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1" t="36692" r="4486" b="36817"/>
          <a:stretch/>
        </p:blipFill>
        <p:spPr>
          <a:xfrm>
            <a:off x="3756212" y="4145279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35448" r="65897" b="37688"/>
          <a:stretch/>
        </p:blipFill>
        <p:spPr>
          <a:xfrm>
            <a:off x="3025881" y="1554476"/>
            <a:ext cx="1074582" cy="219456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8410" r="84747" b="5099"/>
          <a:stretch/>
        </p:blipFill>
        <p:spPr>
          <a:xfrm>
            <a:off x="6824532" y="3728717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sp>
        <p:nvSpPr>
          <p:cNvPr id="11" name="Rectangular Callout 10"/>
          <p:cNvSpPr/>
          <p:nvPr/>
        </p:nvSpPr>
        <p:spPr>
          <a:xfrm>
            <a:off x="6379908" y="2019873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We have to </a:t>
            </a:r>
            <a:r>
              <a:rPr lang="en-US" sz="2400" dirty="0" err="1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disincentivize</a:t>
            </a:r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 the lazy strategy</a:t>
            </a:r>
            <a:endParaRPr lang="en-US" sz="2400" dirty="0">
              <a:solidFill>
                <a:schemeClr val="tx1"/>
              </a:solidFill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pic>
        <p:nvPicPr>
          <p:cNvPr id="4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4" t="5602" r="47343" b="67091"/>
          <a:stretch/>
        </p:blipFill>
        <p:spPr>
          <a:xfrm>
            <a:off x="9008932" y="2529839"/>
            <a:ext cx="905435" cy="187960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8060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rimson Text Roman" charset="0"/>
                <a:ea typeface="Crimson Text Roman" charset="0"/>
                <a:cs typeface="Crimson Text Roman" charset="0"/>
              </a:rPr>
              <a:t>SmartBar</a:t>
            </a:r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 Protocol Transformer</a:t>
            </a:r>
            <a:endParaRPr lang="en-US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612" y="4005727"/>
            <a:ext cx="4008224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rimson Text Roman" charset="0"/>
                <a:ea typeface="Crimson Text Roman" charset="0"/>
                <a:cs typeface="Crimson Text Roman" charset="0"/>
              </a:rPr>
              <a:t>Predictable </a:t>
            </a:r>
            <a:r>
              <a:rPr lang="en-US" sz="2800" dirty="0">
                <a:latin typeface="Crimson Text Roman" charset="0"/>
                <a:ea typeface="Crimson Text Roman" charset="0"/>
                <a:cs typeface="Crimson Text Roman" charset="0"/>
              </a:rPr>
              <a:t>communication pattern: Each node required to send maximum possible bits </a:t>
            </a:r>
            <a:r>
              <a:rPr lang="en-US" sz="2800" dirty="0" smtClean="0">
                <a:latin typeface="Crimson Text Roman" charset="0"/>
                <a:ea typeface="Crimson Text Roman" charset="0"/>
                <a:cs typeface="Crimson Text Roman" charset="0"/>
              </a:rPr>
              <a:t>M</a:t>
            </a:r>
            <a:endParaRPr lang="en-US" sz="28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610" y="2169269"/>
            <a:ext cx="4008226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Crimson Text Roman" charset="0"/>
                <a:ea typeface="Crimson Text Roman" charset="0"/>
                <a:cs typeface="Crimson Text Roman" charset="0"/>
              </a:rPr>
              <a:t>Impose </a:t>
            </a:r>
            <a:r>
              <a:rPr lang="en-US" sz="2800" dirty="0">
                <a:latin typeface="Crimson Text Roman" charset="0"/>
                <a:ea typeface="Crimson Text Roman" charset="0"/>
                <a:cs typeface="Crimson Text Roman" charset="0"/>
              </a:rPr>
              <a:t>penalty on nodes that fail to meet </a:t>
            </a:r>
            <a:r>
              <a:rPr lang="en-US" sz="2800">
                <a:latin typeface="Crimson Text Roman" charset="0"/>
                <a:ea typeface="Crimson Text Roman" charset="0"/>
                <a:cs typeface="Crimson Text Roman" charset="0"/>
              </a:rPr>
              <a:t>message </a:t>
            </a:r>
            <a:r>
              <a:rPr lang="en-US" sz="2800" smtClean="0">
                <a:latin typeface="Crimson Text Roman" charset="0"/>
                <a:ea typeface="Crimson Text Roman" charset="0"/>
                <a:cs typeface="Crimson Text Roman" charset="0"/>
              </a:rPr>
              <a:t>requirements</a:t>
            </a:r>
            <a:endParaRPr lang="en-US" sz="28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4826000" y="2036988"/>
            <a:ext cx="568960" cy="1788160"/>
          </a:xfrm>
          <a:prstGeom prst="leftBrace">
            <a:avLst>
              <a:gd name="adj1" fmla="val 46361"/>
              <a:gd name="adj2" fmla="val 50000"/>
            </a:avLst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40124" y="4512030"/>
            <a:ext cx="6167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Node additionally send dummy messages in last round</a:t>
            </a:r>
            <a:r>
              <a:rPr lang="en-US" sz="2400" dirty="0">
                <a:latin typeface="Crimson Text Roman" charset="0"/>
                <a:ea typeface="Crimson Text Roman" charset="0"/>
                <a:cs typeface="Crimson Text Roman" charset="0"/>
              </a:rPr>
              <a:t> </a:t>
            </a:r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to send M total bits</a:t>
            </a:r>
            <a:endParaRPr lang="en-US" sz="24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4826000" y="4033449"/>
            <a:ext cx="568960" cy="1788160"/>
          </a:xfrm>
          <a:prstGeom prst="leftBrace">
            <a:avLst>
              <a:gd name="adj1" fmla="val 46361"/>
              <a:gd name="adj2" fmla="val 50000"/>
            </a:avLst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40124" y="2100071"/>
            <a:ext cx="6482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If node does not receive M bits from another node it can mark it as </a:t>
            </a:r>
            <a:r>
              <a:rPr lang="en-US" sz="2400" b="1" dirty="0" smtClean="0">
                <a:latin typeface="Crimson Text Roman" charset="0"/>
                <a:ea typeface="Crimson Text Roman" charset="0"/>
                <a:cs typeface="Crimson Text Roman" charset="0"/>
              </a:rPr>
              <a:t>enemy </a:t>
            </a:r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and report to smart contract</a:t>
            </a:r>
            <a:endParaRPr lang="en-US" sz="24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0124" y="2855652"/>
            <a:ext cx="6482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Smart contract can deduct from reward for every marking of </a:t>
            </a:r>
            <a:r>
              <a:rPr lang="en-US" sz="2400" b="1" dirty="0" smtClean="0">
                <a:latin typeface="Crimson Text Roman" charset="0"/>
                <a:ea typeface="Crimson Text Roman" charset="0"/>
                <a:cs typeface="Crimson Text Roman" charset="0"/>
              </a:rPr>
              <a:t>enemy</a:t>
            </a:r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 </a:t>
            </a:r>
            <a:endParaRPr lang="en-US" sz="24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3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The Selectively Lazy Strategy</a:t>
            </a:r>
            <a:endParaRPr lang="en-US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87" y="3116045"/>
            <a:ext cx="1492654" cy="1716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2205"/>
            <a:ext cx="1239735" cy="1425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870877"/>
            <a:ext cx="1239735" cy="1425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051066"/>
            <a:ext cx="1239735" cy="1425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231255"/>
            <a:ext cx="1239735" cy="142547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160206" y="4386183"/>
            <a:ext cx="956242" cy="982507"/>
            <a:chOff x="7205594" y="4303885"/>
            <a:chExt cx="718695" cy="729598"/>
          </a:xfrm>
        </p:grpSpPr>
        <p:sp>
          <p:nvSpPr>
            <p:cNvPr id="12" name="Oval 11"/>
            <p:cNvSpPr/>
            <p:nvPr/>
          </p:nvSpPr>
          <p:spPr>
            <a:xfrm>
              <a:off x="7259335" y="4419830"/>
              <a:ext cx="613654" cy="6136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/>
            <p:cNvSpPr/>
            <p:nvPr/>
          </p:nvSpPr>
          <p:spPr>
            <a:xfrm rot="2384718">
              <a:off x="7667929" y="4303885"/>
              <a:ext cx="256360" cy="256845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iangle 13"/>
            <p:cNvSpPr/>
            <p:nvPr/>
          </p:nvSpPr>
          <p:spPr>
            <a:xfrm rot="19299330">
              <a:off x="7205594" y="4304342"/>
              <a:ext cx="256360" cy="256845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58582" y="3205994"/>
            <a:ext cx="956242" cy="982507"/>
            <a:chOff x="7205594" y="4303885"/>
            <a:chExt cx="718695" cy="729598"/>
          </a:xfrm>
        </p:grpSpPr>
        <p:sp>
          <p:nvSpPr>
            <p:cNvPr id="16" name="Oval 15"/>
            <p:cNvSpPr/>
            <p:nvPr/>
          </p:nvSpPr>
          <p:spPr>
            <a:xfrm>
              <a:off x="7259335" y="4419830"/>
              <a:ext cx="613654" cy="6136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riangle 16"/>
            <p:cNvSpPr/>
            <p:nvPr/>
          </p:nvSpPr>
          <p:spPr>
            <a:xfrm rot="2384718">
              <a:off x="7667929" y="4303885"/>
              <a:ext cx="256360" cy="256845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/>
            <p:cNvSpPr/>
            <p:nvPr/>
          </p:nvSpPr>
          <p:spPr>
            <a:xfrm rot="19299330">
              <a:off x="7205594" y="4304342"/>
              <a:ext cx="256360" cy="256845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041012" y="3136917"/>
            <a:ext cx="24710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Worst case is now the spiteful strategy. Byzantine nodes act good but mark you as </a:t>
            </a:r>
            <a:r>
              <a:rPr lang="en-US" sz="2400" b="1" dirty="0" smtClean="0">
                <a:latin typeface="Crimson Text Roman" charset="0"/>
                <a:ea typeface="Crimson Text Roman" charset="0"/>
                <a:cs typeface="Crimson Text Roman" charset="0"/>
              </a:rPr>
              <a:t>enemy</a:t>
            </a:r>
            <a:endParaRPr lang="en-US" sz="2400" b="1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20" name="Left Brace 19"/>
          <p:cNvSpPr/>
          <p:nvPr/>
        </p:nvSpPr>
        <p:spPr>
          <a:xfrm rot="10800000">
            <a:off x="7277081" y="3396999"/>
            <a:ext cx="568960" cy="1788160"/>
          </a:xfrm>
          <a:prstGeom prst="leftBrace">
            <a:avLst>
              <a:gd name="adj1" fmla="val 46361"/>
              <a:gd name="adj2" fmla="val 50000"/>
            </a:avLst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148528" y="2629954"/>
            <a:ext cx="2682240" cy="1194675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217663" y="3775315"/>
            <a:ext cx="2837115" cy="275752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123752" y="4334653"/>
            <a:ext cx="2863152" cy="497679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939372" y="4663758"/>
            <a:ext cx="2994783" cy="1440203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585437" y="2352087"/>
            <a:ext cx="24710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It is now more beneficial to randomly withhold some messages</a:t>
            </a:r>
            <a:endParaRPr lang="en-US" sz="24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2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4" t="6193" r="13433" b="67690"/>
          <a:stretch/>
        </p:blipFill>
        <p:spPr>
          <a:xfrm>
            <a:off x="1835972" y="2824479"/>
            <a:ext cx="1074582" cy="2133601"/>
          </a:xfrm>
          <a:effectLst>
            <a:reflection stA="16000" endPos="72000" dir="5400000" sy="-100000" algn="bl" rotWithShape="0"/>
          </a:effec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4" t="5602" r="47343" b="67091"/>
          <a:stretch/>
        </p:blipFill>
        <p:spPr>
          <a:xfrm>
            <a:off x="9008932" y="2529839"/>
            <a:ext cx="905435" cy="187960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1" t="36692" r="4486" b="36817"/>
          <a:stretch/>
        </p:blipFill>
        <p:spPr>
          <a:xfrm>
            <a:off x="3756212" y="4145279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35448" r="65897" b="37688"/>
          <a:stretch/>
        </p:blipFill>
        <p:spPr>
          <a:xfrm>
            <a:off x="3025881" y="1554476"/>
            <a:ext cx="1074582" cy="219456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8410" r="84747" b="5099"/>
          <a:stretch/>
        </p:blipFill>
        <p:spPr>
          <a:xfrm>
            <a:off x="6824532" y="3728717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sp>
        <p:nvSpPr>
          <p:cNvPr id="12" name="Rectangular Callout 11"/>
          <p:cNvSpPr/>
          <p:nvPr/>
        </p:nvSpPr>
        <p:spPr>
          <a:xfrm>
            <a:off x="6419340" y="1946787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We want our own cryptocurrency, </a:t>
            </a:r>
            <a:r>
              <a:rPr lang="en-US" sz="2400" dirty="0" err="1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ClubCoin</a:t>
            </a:r>
            <a:endParaRPr lang="en-US" sz="2400" dirty="0">
              <a:solidFill>
                <a:schemeClr val="tx1"/>
              </a:solidFill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4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05" y="3040738"/>
            <a:ext cx="4847389" cy="13279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8200" y="2680328"/>
            <a:ext cx="33697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rimson Text Roman" charset="0"/>
                <a:ea typeface="Crimson Text Roman" charset="0"/>
                <a:cs typeface="Crimson Text Roman" charset="0"/>
              </a:rPr>
              <a:t>Chose the reward to be high </a:t>
            </a:r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enough such that there is no benefit from randomly withholding messages</a:t>
            </a:r>
            <a:endParaRPr lang="en-US" sz="24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92042" y="5206607"/>
            <a:ext cx="2367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Must be based on message cost</a:t>
            </a:r>
            <a:endParaRPr lang="en-US" sz="24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752522" y="4174435"/>
            <a:ext cx="21944" cy="102477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 rot="5400000">
            <a:off x="6032027" y="3452046"/>
            <a:ext cx="501650" cy="2329739"/>
          </a:xfrm>
          <a:prstGeom prst="rightBrace">
            <a:avLst>
              <a:gd name="adj1" fmla="val 66561"/>
              <a:gd name="adj2" fmla="val 49402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 rot="16200000">
            <a:off x="6056219" y="1911263"/>
            <a:ext cx="501650" cy="1667783"/>
          </a:xfrm>
          <a:prstGeom prst="rightBrace">
            <a:avLst>
              <a:gd name="adj1" fmla="val 66561"/>
              <a:gd name="adj2" fmla="val 49402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17982" y="4958718"/>
            <a:ext cx="2298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Total number </a:t>
            </a:r>
            <a:r>
              <a:rPr lang="en-US" sz="2400" smtClean="0">
                <a:latin typeface="Crimson Text Roman" charset="0"/>
                <a:ea typeface="Crimson Text Roman" charset="0"/>
                <a:cs typeface="Crimson Text Roman" charset="0"/>
              </a:rPr>
              <a:t>of non-Byzantine </a:t>
            </a:r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nodes</a:t>
            </a:r>
            <a:endParaRPr lang="en-US" sz="24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88466" y="1904282"/>
            <a:ext cx="355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Total number of nodes</a:t>
            </a:r>
            <a:endParaRPr lang="en-US" sz="24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06097" y="2747831"/>
            <a:ext cx="24784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The more Byzantine nodes we assume, the more we have to compensate nodes</a:t>
            </a:r>
            <a:endParaRPr lang="en-US" sz="24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>
                <a:latin typeface="Crimson Text Roman" charset="0"/>
                <a:ea typeface="Crimson Text Roman" charset="0"/>
                <a:cs typeface="Crimson Text Roman" charset="0"/>
              </a:rPr>
              <a:t>Disincentivizing</a:t>
            </a:r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 the selectively </a:t>
            </a:r>
            <a:r>
              <a:rPr lang="en-US" dirty="0">
                <a:latin typeface="Crimson Text Roman" charset="0"/>
                <a:ea typeface="Crimson Text Roman" charset="0"/>
                <a:cs typeface="Crimson Text Roman" charset="0"/>
              </a:rPr>
              <a:t>l</a:t>
            </a:r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azy </a:t>
            </a:r>
            <a:r>
              <a:rPr lang="en-US" dirty="0">
                <a:latin typeface="Crimson Text Roman" charset="0"/>
                <a:ea typeface="Crimson Text Roman" charset="0"/>
                <a:cs typeface="Crimson Text Roman" charset="0"/>
              </a:rPr>
              <a:t>s</a:t>
            </a:r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trategy</a:t>
            </a:r>
            <a:endParaRPr lang="en-US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49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 animBg="1"/>
      <p:bldP spid="14" grpId="0" animBg="1"/>
      <p:bldP spid="16" grpId="0"/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4" t="6193" r="13433" b="67690"/>
          <a:stretch/>
        </p:blipFill>
        <p:spPr>
          <a:xfrm>
            <a:off x="1835972" y="2824479"/>
            <a:ext cx="1074582" cy="2133601"/>
          </a:xfrm>
          <a:effectLst>
            <a:reflection stA="16000" endPos="72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1" t="36692" r="4486" b="36817"/>
          <a:stretch/>
        </p:blipFill>
        <p:spPr>
          <a:xfrm>
            <a:off x="3756212" y="4145279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35448" r="65897" b="37688"/>
          <a:stretch/>
        </p:blipFill>
        <p:spPr>
          <a:xfrm>
            <a:off x="3025881" y="1554476"/>
            <a:ext cx="1074582" cy="219456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8410" r="84747" b="5099"/>
          <a:stretch/>
        </p:blipFill>
        <p:spPr>
          <a:xfrm>
            <a:off x="6824532" y="3728717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sp>
        <p:nvSpPr>
          <p:cNvPr id="12" name="Rectangular Callout 11"/>
          <p:cNvSpPr/>
          <p:nvPr/>
        </p:nvSpPr>
        <p:spPr>
          <a:xfrm>
            <a:off x="1749429" y="819025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We have a general protocol transformer</a:t>
            </a:r>
            <a:endParaRPr lang="en-US" sz="2400" dirty="0">
              <a:solidFill>
                <a:schemeClr val="tx1"/>
              </a:solidFill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pic>
        <p:nvPicPr>
          <p:cNvPr id="4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4" t="5602" r="47343" b="67091"/>
          <a:stretch/>
        </p:blipFill>
        <p:spPr>
          <a:xfrm>
            <a:off x="9008932" y="2529839"/>
            <a:ext cx="905435" cy="187960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sp>
        <p:nvSpPr>
          <p:cNvPr id="10" name="Rectangular Callout 9"/>
          <p:cNvSpPr/>
          <p:nvPr/>
        </p:nvSpPr>
        <p:spPr>
          <a:xfrm>
            <a:off x="6341307" y="2019873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Let’s try this with </a:t>
            </a:r>
            <a:r>
              <a:rPr lang="en-US" sz="2400" dirty="0" err="1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Dolev</a:t>
            </a:r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 Strong</a:t>
            </a:r>
            <a:endParaRPr lang="en-US" sz="2400" dirty="0">
              <a:solidFill>
                <a:schemeClr val="tx1"/>
              </a:solidFill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22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64" y="375999"/>
            <a:ext cx="1985113" cy="22825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009" y="2290886"/>
            <a:ext cx="1985113" cy="22825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82" y="2336723"/>
            <a:ext cx="1985113" cy="22825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80" y="4203126"/>
            <a:ext cx="1985113" cy="2282528"/>
          </a:xfrm>
          <a:prstGeom prst="rect">
            <a:avLst/>
          </a:prstGeom>
        </p:spPr>
      </p:pic>
      <p:sp>
        <p:nvSpPr>
          <p:cNvPr id="13" name="Arc 12"/>
          <p:cNvSpPr/>
          <p:nvPr/>
        </p:nvSpPr>
        <p:spPr>
          <a:xfrm rot="20915470">
            <a:off x="-974058" y="-1534899"/>
            <a:ext cx="6207691" cy="1703593"/>
          </a:xfrm>
          <a:prstGeom prst="arc">
            <a:avLst>
              <a:gd name="adj1" fmla="val 10949118"/>
              <a:gd name="adj2" fmla="val 21367254"/>
            </a:avLst>
          </a:prstGeom>
          <a:noFill/>
          <a:ln w="317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 rot="1275842" flipH="1">
            <a:off x="9479897" y="-1336254"/>
            <a:ext cx="5424207" cy="1703593"/>
          </a:xfrm>
          <a:prstGeom prst="arc">
            <a:avLst>
              <a:gd name="adj1" fmla="val 10949118"/>
              <a:gd name="adj2" fmla="val 21357930"/>
            </a:avLst>
          </a:prstGeom>
          <a:noFill/>
          <a:ln w="317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 rot="20989839">
            <a:off x="4705215" y="-769026"/>
            <a:ext cx="2214700" cy="1703593"/>
          </a:xfrm>
          <a:prstGeom prst="arc">
            <a:avLst>
              <a:gd name="adj1" fmla="val 13425473"/>
              <a:gd name="adj2" fmla="val 18492635"/>
            </a:avLst>
          </a:prstGeom>
          <a:noFill/>
          <a:ln w="317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rot="3185505" flipH="1">
            <a:off x="3568386" y="-2216993"/>
            <a:ext cx="4030409" cy="1628760"/>
          </a:xfrm>
          <a:prstGeom prst="arc">
            <a:avLst>
              <a:gd name="adj1" fmla="val 11825122"/>
              <a:gd name="adj2" fmla="val 21357930"/>
            </a:avLst>
          </a:prstGeom>
          <a:noFill/>
          <a:ln w="317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69" y="2290886"/>
            <a:ext cx="1400037" cy="1392260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56155" y="-2670492"/>
            <a:ext cx="1985113" cy="817280"/>
          </a:xfrm>
          <a:prstGeom prst="ellipse">
            <a:avLst/>
          </a:prstGeom>
          <a:noFill/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490520" y="2968934"/>
            <a:ext cx="1428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Crimson Text Roman" charset="0"/>
                <a:ea typeface="Crimson Text Roman" charset="0"/>
                <a:cs typeface="Crimson Text Roman" charset="0"/>
              </a:rPr>
              <a:t>v</a:t>
            </a:r>
            <a:r>
              <a:rPr lang="en-US" sz="2800" dirty="0" smtClean="0">
                <a:latin typeface="Crimson Text Roman" charset="0"/>
                <a:ea typeface="Crimson Text Roman" charset="0"/>
                <a:cs typeface="Crimson Text Roman" charset="0"/>
              </a:rPr>
              <a:t> : 0, </a:t>
            </a:r>
            <a:r>
              <a:rPr lang="en-US" sz="2800" dirty="0" err="1" smtClean="0">
                <a:latin typeface="Crimson Text Roman" charset="0"/>
                <a:ea typeface="Crimson Text Roman" charset="0"/>
                <a:cs typeface="Crimson Text Roman" charset="0"/>
              </a:rPr>
              <a:t>sig</a:t>
            </a:r>
            <a:r>
              <a:rPr lang="en-US" sz="2800" baseline="-25000" dirty="0" err="1">
                <a:latin typeface="Crimson Text Roman" charset="0"/>
                <a:ea typeface="Crimson Text Roman" charset="0"/>
                <a:cs typeface="Crimson Text Roman" charset="0"/>
              </a:rPr>
              <a:t>L</a:t>
            </a:r>
            <a:endParaRPr lang="en-US" sz="28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9223">
            <a:off x="3148941" y="2772409"/>
            <a:ext cx="1381619" cy="138161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9223">
            <a:off x="6754721" y="867005"/>
            <a:ext cx="1381619" cy="138161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9223">
            <a:off x="6756749" y="4668348"/>
            <a:ext cx="1381619" cy="138161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9223">
            <a:off x="10223970" y="2741340"/>
            <a:ext cx="1381619" cy="138161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397861" y="57988"/>
            <a:ext cx="125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rimson Text Roman" charset="0"/>
                <a:ea typeface="Crimson Text Roman" charset="0"/>
                <a:cs typeface="Crimson Text Roman" charset="0"/>
              </a:rPr>
              <a:t>R0 : 0, </a:t>
            </a:r>
            <a:r>
              <a:rPr lang="en-US" sz="2000" dirty="0" err="1" smtClean="0">
                <a:latin typeface="Crimson Text Roman" charset="0"/>
                <a:ea typeface="Crimson Text Roman" charset="0"/>
                <a:cs typeface="Crimson Text Roman" charset="0"/>
              </a:rPr>
              <a:t>sig</a:t>
            </a:r>
            <a:r>
              <a:rPr lang="en-US" sz="2000" baseline="-25000" dirty="0" err="1" smtClean="0">
                <a:latin typeface="Crimson Text Roman" charset="0"/>
                <a:ea typeface="Crimson Text Roman" charset="0"/>
                <a:cs typeface="Crimson Text Roman" charset="0"/>
              </a:rPr>
              <a:t>L</a:t>
            </a:r>
            <a:endParaRPr lang="en-US" sz="2000" baseline="-25000" dirty="0" smtClean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25473" y="394374"/>
            <a:ext cx="3033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rimson Text Roman" charset="0"/>
                <a:ea typeface="Crimson Text Roman" charset="0"/>
                <a:cs typeface="Crimson Text Roman" charset="0"/>
              </a:rPr>
              <a:t>R1: 0, </a:t>
            </a:r>
            <a:r>
              <a:rPr lang="en-US" sz="2000" dirty="0" err="1" smtClean="0">
                <a:latin typeface="Crimson Text Roman" charset="0"/>
                <a:ea typeface="Crimson Text Roman" charset="0"/>
                <a:cs typeface="Crimson Text Roman" charset="0"/>
              </a:rPr>
              <a:t>sig</a:t>
            </a:r>
            <a:r>
              <a:rPr lang="en-US" sz="2000" baseline="-25000" dirty="0" err="1">
                <a:latin typeface="Crimson Text Roman" charset="0"/>
                <a:ea typeface="Crimson Text Roman" charset="0"/>
                <a:cs typeface="Crimson Text Roman" charset="0"/>
              </a:rPr>
              <a:t>L</a:t>
            </a:r>
            <a:r>
              <a:rPr lang="en-US" sz="2000" baseline="-25000" dirty="0" smtClean="0">
                <a:latin typeface="Crimson Text Roman" charset="0"/>
                <a:ea typeface="Crimson Text Roman" charset="0"/>
                <a:cs typeface="Crimson Text Roman" charset="0"/>
              </a:rPr>
              <a:t>,</a:t>
            </a:r>
            <a:r>
              <a:rPr lang="en-US" sz="2000" dirty="0" smtClean="0">
                <a:latin typeface="Crimson Text Roman" charset="0"/>
                <a:ea typeface="Crimson Text Roman" charset="0"/>
                <a:cs typeface="Crimson Text Roman" charset="0"/>
              </a:rPr>
              <a:t> sig</a:t>
            </a:r>
            <a:r>
              <a:rPr lang="en-US" sz="2000" baseline="-25000" dirty="0" smtClean="0">
                <a:latin typeface="Crimson Text Roman" charset="0"/>
                <a:ea typeface="Crimson Text Roman" charset="0"/>
                <a:cs typeface="Crimson Text Roman" charset="0"/>
              </a:rPr>
              <a:t>1</a:t>
            </a:r>
            <a:r>
              <a:rPr lang="en-US" sz="2000" dirty="0" smtClean="0">
                <a:latin typeface="Crimson Text Roman" charset="0"/>
                <a:ea typeface="Crimson Text Roman" charset="0"/>
                <a:cs typeface="Crimson Text Roman" charset="0"/>
              </a:rPr>
              <a:t>, sig</a:t>
            </a:r>
            <a:r>
              <a:rPr lang="en-US" sz="2000" baseline="-25000" dirty="0">
                <a:latin typeface="Crimson Text Roman" charset="0"/>
                <a:ea typeface="Crimson Text Roman" charset="0"/>
                <a:cs typeface="Crimson Text Roman" charset="0"/>
              </a:rPr>
              <a:t>2</a:t>
            </a:r>
            <a:r>
              <a:rPr lang="en-US" sz="2000" baseline="-25000" dirty="0" smtClean="0">
                <a:latin typeface="Crimson Text Roman" charset="0"/>
                <a:ea typeface="Crimson Text Roman" charset="0"/>
                <a:cs typeface="Crimson Text Roman" charset="0"/>
              </a:rPr>
              <a:t>,</a:t>
            </a:r>
            <a:r>
              <a:rPr lang="en-US" sz="2000" dirty="0" smtClean="0">
                <a:latin typeface="Crimson Text Roman" charset="0"/>
                <a:ea typeface="Crimson Text Roman" charset="0"/>
                <a:cs typeface="Crimson Text Roman" charset="0"/>
              </a:rPr>
              <a:t> sig</a:t>
            </a:r>
            <a:r>
              <a:rPr lang="en-US" sz="2000" baseline="-25000" dirty="0" smtClean="0">
                <a:latin typeface="Crimson Text Roman" charset="0"/>
                <a:ea typeface="Crimson Text Roman" charset="0"/>
                <a:cs typeface="Crimson Text Roman" charset="0"/>
              </a:rPr>
              <a:t>3,</a:t>
            </a:r>
            <a:r>
              <a:rPr lang="en-US" sz="2000" dirty="0" smtClean="0">
                <a:latin typeface="Crimson Text Roman" charset="0"/>
                <a:ea typeface="Crimson Text Roman" charset="0"/>
                <a:cs typeface="Crimson Text Roman" charset="0"/>
              </a:rPr>
              <a:t> sig</a:t>
            </a:r>
            <a:r>
              <a:rPr lang="en-US" sz="2000" baseline="-25000" dirty="0" smtClean="0">
                <a:latin typeface="Crimson Text Roman" charset="0"/>
                <a:ea typeface="Crimson Text Roman" charset="0"/>
                <a:cs typeface="Crimson Text Roman" charset="0"/>
              </a:rPr>
              <a:t>4</a:t>
            </a:r>
            <a:endParaRPr lang="en-US" sz="20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793799" y="1906036"/>
            <a:ext cx="125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rimson Text Roman" charset="0"/>
                <a:ea typeface="Crimson Text Roman" charset="0"/>
                <a:cs typeface="Crimson Text Roman" charset="0"/>
              </a:rPr>
              <a:t>R0 : 0, </a:t>
            </a:r>
            <a:r>
              <a:rPr lang="en-US" sz="2000" dirty="0" err="1" smtClean="0">
                <a:latin typeface="Crimson Text Roman" charset="0"/>
                <a:ea typeface="Crimson Text Roman" charset="0"/>
                <a:cs typeface="Crimson Text Roman" charset="0"/>
              </a:rPr>
              <a:t>sig</a:t>
            </a:r>
            <a:r>
              <a:rPr lang="en-US" sz="2000" baseline="-25000" dirty="0" err="1" smtClean="0">
                <a:latin typeface="Crimson Text Roman" charset="0"/>
                <a:ea typeface="Crimson Text Roman" charset="0"/>
                <a:cs typeface="Crimson Text Roman" charset="0"/>
              </a:rPr>
              <a:t>L</a:t>
            </a:r>
            <a:endParaRPr lang="en-US" sz="2000" baseline="-25000" dirty="0" smtClean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12438" y="2258417"/>
            <a:ext cx="3033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rimson Text Roman" charset="0"/>
                <a:ea typeface="Crimson Text Roman" charset="0"/>
                <a:cs typeface="Crimson Text Roman" charset="0"/>
              </a:rPr>
              <a:t>R1: 0, </a:t>
            </a:r>
            <a:r>
              <a:rPr lang="en-US" sz="2000" dirty="0" err="1">
                <a:latin typeface="Crimson Text Roman" charset="0"/>
                <a:ea typeface="Crimson Text Roman" charset="0"/>
                <a:cs typeface="Crimson Text Roman" charset="0"/>
              </a:rPr>
              <a:t>sig</a:t>
            </a:r>
            <a:r>
              <a:rPr lang="en-US" sz="2000" baseline="-25000" dirty="0" err="1">
                <a:latin typeface="Crimson Text Roman" charset="0"/>
                <a:ea typeface="Crimson Text Roman" charset="0"/>
                <a:cs typeface="Crimson Text Roman" charset="0"/>
              </a:rPr>
              <a:t>L</a:t>
            </a:r>
            <a:r>
              <a:rPr lang="en-US" sz="2000" baseline="-25000" dirty="0">
                <a:latin typeface="Crimson Text Roman" charset="0"/>
                <a:ea typeface="Crimson Text Roman" charset="0"/>
                <a:cs typeface="Crimson Text Roman" charset="0"/>
              </a:rPr>
              <a:t>,</a:t>
            </a:r>
            <a:r>
              <a:rPr lang="en-US" sz="2000" dirty="0">
                <a:latin typeface="Crimson Text Roman" charset="0"/>
                <a:ea typeface="Crimson Text Roman" charset="0"/>
                <a:cs typeface="Crimson Text Roman" charset="0"/>
              </a:rPr>
              <a:t> sig</a:t>
            </a:r>
            <a:r>
              <a:rPr lang="en-US" sz="2000" baseline="-25000" dirty="0">
                <a:latin typeface="Crimson Text Roman" charset="0"/>
                <a:ea typeface="Crimson Text Roman" charset="0"/>
                <a:cs typeface="Crimson Text Roman" charset="0"/>
              </a:rPr>
              <a:t>1</a:t>
            </a:r>
            <a:r>
              <a:rPr lang="en-US" sz="2000" dirty="0">
                <a:latin typeface="Crimson Text Roman" charset="0"/>
                <a:ea typeface="Crimson Text Roman" charset="0"/>
                <a:cs typeface="Crimson Text Roman" charset="0"/>
              </a:rPr>
              <a:t>, sig</a:t>
            </a:r>
            <a:r>
              <a:rPr lang="en-US" sz="2000" baseline="-25000" dirty="0">
                <a:latin typeface="Crimson Text Roman" charset="0"/>
                <a:ea typeface="Crimson Text Roman" charset="0"/>
                <a:cs typeface="Crimson Text Roman" charset="0"/>
              </a:rPr>
              <a:t>2,</a:t>
            </a:r>
            <a:r>
              <a:rPr lang="en-US" sz="2000" dirty="0">
                <a:latin typeface="Crimson Text Roman" charset="0"/>
                <a:ea typeface="Crimson Text Roman" charset="0"/>
                <a:cs typeface="Crimson Text Roman" charset="0"/>
              </a:rPr>
              <a:t> sig</a:t>
            </a:r>
            <a:r>
              <a:rPr lang="en-US" sz="2000" baseline="-25000" dirty="0">
                <a:latin typeface="Crimson Text Roman" charset="0"/>
                <a:ea typeface="Crimson Text Roman" charset="0"/>
                <a:cs typeface="Crimson Text Roman" charset="0"/>
              </a:rPr>
              <a:t>3,</a:t>
            </a:r>
            <a:r>
              <a:rPr lang="en-US" sz="2000" dirty="0">
                <a:latin typeface="Crimson Text Roman" charset="0"/>
                <a:ea typeface="Crimson Text Roman" charset="0"/>
                <a:cs typeface="Crimson Text Roman" charset="0"/>
              </a:rPr>
              <a:t> sig</a:t>
            </a:r>
            <a:r>
              <a:rPr lang="en-US" sz="2000" baseline="-25000" dirty="0">
                <a:latin typeface="Crimson Text Roman" charset="0"/>
                <a:ea typeface="Crimson Text Roman" charset="0"/>
                <a:cs typeface="Crimson Text Roman" charset="0"/>
              </a:rPr>
              <a:t>4</a:t>
            </a:r>
            <a:endParaRPr lang="en-US" sz="20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66167" y="3866740"/>
            <a:ext cx="125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rimson Text Roman" charset="0"/>
                <a:ea typeface="Crimson Text Roman" charset="0"/>
                <a:cs typeface="Crimson Text Roman" charset="0"/>
              </a:rPr>
              <a:t>R0 : 0, </a:t>
            </a:r>
            <a:r>
              <a:rPr lang="en-US" sz="2000" dirty="0" err="1" smtClean="0">
                <a:latin typeface="Crimson Text Roman" charset="0"/>
                <a:ea typeface="Crimson Text Roman" charset="0"/>
                <a:cs typeface="Crimson Text Roman" charset="0"/>
              </a:rPr>
              <a:t>sig</a:t>
            </a:r>
            <a:r>
              <a:rPr lang="en-US" sz="2000" baseline="-25000" dirty="0" err="1" smtClean="0">
                <a:latin typeface="Crimson Text Roman" charset="0"/>
                <a:ea typeface="Crimson Text Roman" charset="0"/>
                <a:cs typeface="Crimson Text Roman" charset="0"/>
              </a:rPr>
              <a:t>L</a:t>
            </a:r>
            <a:endParaRPr lang="en-US" sz="2000" baseline="-25000" dirty="0" smtClean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93779" y="4203126"/>
            <a:ext cx="3033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rimson Text Roman" charset="0"/>
                <a:ea typeface="Crimson Text Roman" charset="0"/>
                <a:cs typeface="Crimson Text Roman" charset="0"/>
              </a:rPr>
              <a:t>R1: 0, </a:t>
            </a:r>
            <a:r>
              <a:rPr lang="en-US" sz="2000" dirty="0" err="1">
                <a:latin typeface="Crimson Text Roman" charset="0"/>
                <a:ea typeface="Crimson Text Roman" charset="0"/>
                <a:cs typeface="Crimson Text Roman" charset="0"/>
              </a:rPr>
              <a:t>sig</a:t>
            </a:r>
            <a:r>
              <a:rPr lang="en-US" sz="2000" baseline="-25000" dirty="0" err="1">
                <a:latin typeface="Crimson Text Roman" charset="0"/>
                <a:ea typeface="Crimson Text Roman" charset="0"/>
                <a:cs typeface="Crimson Text Roman" charset="0"/>
              </a:rPr>
              <a:t>L</a:t>
            </a:r>
            <a:r>
              <a:rPr lang="en-US" sz="2000" baseline="-25000" dirty="0">
                <a:latin typeface="Crimson Text Roman" charset="0"/>
                <a:ea typeface="Crimson Text Roman" charset="0"/>
                <a:cs typeface="Crimson Text Roman" charset="0"/>
              </a:rPr>
              <a:t>,</a:t>
            </a:r>
            <a:r>
              <a:rPr lang="en-US" sz="2000" dirty="0">
                <a:latin typeface="Crimson Text Roman" charset="0"/>
                <a:ea typeface="Crimson Text Roman" charset="0"/>
                <a:cs typeface="Crimson Text Roman" charset="0"/>
              </a:rPr>
              <a:t> sig</a:t>
            </a:r>
            <a:r>
              <a:rPr lang="en-US" sz="2000" baseline="-25000" dirty="0">
                <a:latin typeface="Crimson Text Roman" charset="0"/>
                <a:ea typeface="Crimson Text Roman" charset="0"/>
                <a:cs typeface="Crimson Text Roman" charset="0"/>
              </a:rPr>
              <a:t>1</a:t>
            </a:r>
            <a:r>
              <a:rPr lang="en-US" sz="2000" dirty="0">
                <a:latin typeface="Crimson Text Roman" charset="0"/>
                <a:ea typeface="Crimson Text Roman" charset="0"/>
                <a:cs typeface="Crimson Text Roman" charset="0"/>
              </a:rPr>
              <a:t>, sig</a:t>
            </a:r>
            <a:r>
              <a:rPr lang="en-US" sz="2000" baseline="-25000" dirty="0">
                <a:latin typeface="Crimson Text Roman" charset="0"/>
                <a:ea typeface="Crimson Text Roman" charset="0"/>
                <a:cs typeface="Crimson Text Roman" charset="0"/>
              </a:rPr>
              <a:t>2,</a:t>
            </a:r>
            <a:r>
              <a:rPr lang="en-US" sz="2000" dirty="0">
                <a:latin typeface="Crimson Text Roman" charset="0"/>
                <a:ea typeface="Crimson Text Roman" charset="0"/>
                <a:cs typeface="Crimson Text Roman" charset="0"/>
              </a:rPr>
              <a:t> sig</a:t>
            </a:r>
            <a:r>
              <a:rPr lang="en-US" sz="2000" baseline="-25000" dirty="0">
                <a:latin typeface="Crimson Text Roman" charset="0"/>
                <a:ea typeface="Crimson Text Roman" charset="0"/>
                <a:cs typeface="Crimson Text Roman" charset="0"/>
              </a:rPr>
              <a:t>3,</a:t>
            </a:r>
            <a:r>
              <a:rPr lang="en-US" sz="2000" dirty="0">
                <a:latin typeface="Crimson Text Roman" charset="0"/>
                <a:ea typeface="Crimson Text Roman" charset="0"/>
                <a:cs typeface="Crimson Text Roman" charset="0"/>
              </a:rPr>
              <a:t> sig</a:t>
            </a:r>
            <a:r>
              <a:rPr lang="en-US" sz="2000" baseline="-25000" dirty="0">
                <a:latin typeface="Crimson Text Roman" charset="0"/>
                <a:ea typeface="Crimson Text Roman" charset="0"/>
                <a:cs typeface="Crimson Text Roman" charset="0"/>
              </a:rPr>
              <a:t>4</a:t>
            </a:r>
            <a:endParaRPr lang="en-US" sz="20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636103" y="105723"/>
            <a:ext cx="3536538" cy="1325563"/>
          </a:xfrm>
        </p:spPr>
        <p:txBody>
          <a:bodyPr/>
          <a:lstStyle/>
          <a:p>
            <a:r>
              <a:rPr lang="en-US" dirty="0" err="1" smtClean="0">
                <a:latin typeface="Crimson Text Roman" charset="0"/>
                <a:ea typeface="Crimson Text Roman" charset="0"/>
                <a:cs typeface="Crimson Text Roman" charset="0"/>
              </a:rPr>
              <a:t>Dolev</a:t>
            </a:r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 </a:t>
            </a:r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Strong</a:t>
            </a:r>
            <a:endParaRPr lang="en-US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0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Cost of </a:t>
            </a:r>
            <a:r>
              <a:rPr lang="en-US" dirty="0" err="1" smtClean="0">
                <a:latin typeface="Crimson Text Roman" charset="0"/>
                <a:ea typeface="Crimson Text Roman" charset="0"/>
                <a:cs typeface="Crimson Text Roman" charset="0"/>
              </a:rPr>
              <a:t>Dolev</a:t>
            </a:r>
            <a:r>
              <a:rPr lang="en-US" dirty="0" smtClean="0">
                <a:latin typeface="Crimson Text Roman" charset="0"/>
                <a:ea typeface="Crimson Text Roman" charset="0"/>
                <a:cs typeface="Crimson Text Roman" charset="0"/>
              </a:rPr>
              <a:t> Strong</a:t>
            </a:r>
            <a:endParaRPr lang="en-US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2" y="1108046"/>
            <a:ext cx="1985113" cy="228252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05214" y="1956975"/>
            <a:ext cx="6031825" cy="525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Worst case =  2 (N - 1) messages per instance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05214" y="2513470"/>
            <a:ext cx="8317826" cy="525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Total bandwidth =  2 (N - 1) * transaction size * K instances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67694" y="2929721"/>
            <a:ext cx="8317826" cy="525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=  2 (16 - 1) * 300 bytes * 10000 instances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67694" y="3336252"/>
            <a:ext cx="8317826" cy="525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=  90 megabytes 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305214" y="3934878"/>
            <a:ext cx="8317826" cy="525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Total cost =  N * total bandwidth * bandwidth cost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44734" y="4390049"/>
            <a:ext cx="8317826" cy="525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=  16 * 90 megabytes * 0.009 cents / megabyte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44734" y="4847364"/>
            <a:ext cx="8317826" cy="525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rimson Text Roman" charset="0"/>
                <a:ea typeface="Crimson Text Roman" charset="0"/>
                <a:cs typeface="Crimson Text Roman" charset="0"/>
              </a:rPr>
              <a:t>= 12.69 cents for 10000 instances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9" y="3991832"/>
            <a:ext cx="1056928" cy="1215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16" y="3506897"/>
            <a:ext cx="1056928" cy="12152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4" y="4065605"/>
            <a:ext cx="1056928" cy="12152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586" y="4550297"/>
            <a:ext cx="1056928" cy="121528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43450" y="4986439"/>
            <a:ext cx="1377415" cy="218438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755340" y="3450089"/>
            <a:ext cx="1615615" cy="275976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24238" y="2106939"/>
            <a:ext cx="2123727" cy="240948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0359886" y="4239521"/>
            <a:ext cx="1408043" cy="1351722"/>
            <a:chOff x="10359886" y="4239521"/>
            <a:chExt cx="1408043" cy="135172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9614" y="4386850"/>
              <a:ext cx="1100494" cy="1119666"/>
            </a:xfrm>
            <a:prstGeom prst="rect">
              <a:avLst/>
            </a:prstGeom>
          </p:spPr>
        </p:pic>
        <p:sp>
          <p:nvSpPr>
            <p:cNvPr id="25" name="Rectangular Callout 24"/>
            <p:cNvSpPr/>
            <p:nvPr/>
          </p:nvSpPr>
          <p:spPr>
            <a:xfrm rot="5400000">
              <a:off x="10388047" y="4211360"/>
              <a:ext cx="1351722" cy="1408043"/>
            </a:xfrm>
            <a:prstGeom prst="wedgeRectCallo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677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161" y="352722"/>
            <a:ext cx="908784" cy="10324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273918" y="1171899"/>
            <a:ext cx="1430977" cy="1707050"/>
            <a:chOff x="6104356" y="1428712"/>
            <a:chExt cx="1430977" cy="1707050"/>
          </a:xfrm>
        </p:grpSpPr>
        <p:sp>
          <p:nvSpPr>
            <p:cNvPr id="4" name="Rectangle 3"/>
            <p:cNvSpPr/>
            <p:nvPr/>
          </p:nvSpPr>
          <p:spPr>
            <a:xfrm>
              <a:off x="6104356" y="1428712"/>
              <a:ext cx="1430977" cy="1707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4356" y="1428713"/>
              <a:ext cx="1430977" cy="1707049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4462556" y="211596"/>
            <a:ext cx="324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rimson Text Roman" charset="0"/>
                <a:ea typeface="Crimson Text Roman" charset="0"/>
                <a:cs typeface="Crimson Text Roman" charset="0"/>
              </a:rPr>
              <a:t>Marketplace Contract</a:t>
            </a:r>
            <a:endParaRPr lang="en-US" sz="20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251637" y="1617852"/>
            <a:ext cx="844216" cy="256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973115" y="3067681"/>
            <a:ext cx="16291" cy="189860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173148" y="5151417"/>
            <a:ext cx="1715275" cy="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833" y="745276"/>
            <a:ext cx="908784" cy="103243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507" y="1127320"/>
            <a:ext cx="908784" cy="10324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72" y="784284"/>
            <a:ext cx="908784" cy="103243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44" y="1176838"/>
            <a:ext cx="908784" cy="103243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418" y="1558882"/>
            <a:ext cx="908784" cy="103243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0" y="1189595"/>
            <a:ext cx="908784" cy="103243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092" y="1582149"/>
            <a:ext cx="908784" cy="103243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66" y="1964193"/>
            <a:ext cx="908784" cy="1032434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7082587" y="4095071"/>
            <a:ext cx="2046624" cy="2115034"/>
            <a:chOff x="6754761" y="1229032"/>
            <a:chExt cx="4680155" cy="4680155"/>
          </a:xfrm>
        </p:grpSpPr>
        <p:sp>
          <p:nvSpPr>
            <p:cNvPr id="72" name="Oval 71"/>
            <p:cNvSpPr/>
            <p:nvPr/>
          </p:nvSpPr>
          <p:spPr>
            <a:xfrm>
              <a:off x="6754761" y="1229032"/>
              <a:ext cx="4680155" cy="4680155"/>
            </a:xfrm>
            <a:prstGeom prst="ellipse">
              <a:avLst/>
            </a:prstGeom>
            <a:solidFill>
              <a:srgbClr val="DA6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7011267" y="2073581"/>
              <a:ext cx="4349237" cy="2655735"/>
              <a:chOff x="3543330" y="64975"/>
              <a:chExt cx="5117901" cy="3125096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3543330" y="64975"/>
                <a:ext cx="5117901" cy="3125096"/>
                <a:chOff x="3543330" y="64975"/>
                <a:chExt cx="5117901" cy="3125097"/>
              </a:xfrm>
            </p:grpSpPr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35211" y="558623"/>
                  <a:ext cx="1115380" cy="1226154"/>
                </a:xfrm>
                <a:prstGeom prst="rect">
                  <a:avLst/>
                </a:prstGeom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2472" y="64975"/>
                  <a:ext cx="1115380" cy="1226154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8882" y="1805163"/>
                  <a:ext cx="1115380" cy="1226154"/>
                </a:xfrm>
                <a:prstGeom prst="rect">
                  <a:avLst/>
                </a:prstGeom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45851" y="650775"/>
                  <a:ext cx="1115380" cy="1226154"/>
                </a:xfrm>
                <a:prstGeom prst="rect">
                  <a:avLst/>
                </a:prstGeom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84049" y="77713"/>
                  <a:ext cx="1115380" cy="1226154"/>
                </a:xfrm>
                <a:prstGeom prst="rect">
                  <a:avLst/>
                </a:prstGeom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43330" y="1607759"/>
                  <a:ext cx="1115380" cy="1226154"/>
                </a:xfrm>
                <a:prstGeom prst="rect">
                  <a:avLst/>
                </a:prstGeom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95760" y="1963918"/>
                  <a:ext cx="1115380" cy="1226154"/>
                </a:xfrm>
                <a:prstGeom prst="rect">
                  <a:avLst/>
                </a:prstGeom>
              </p:spPr>
            </p:pic>
          </p:grpSp>
          <p:sp>
            <p:nvSpPr>
              <p:cNvPr id="75" name="Arc 74"/>
              <p:cNvSpPr/>
              <p:nvPr/>
            </p:nvSpPr>
            <p:spPr>
              <a:xfrm rot="20915470">
                <a:off x="4234136" y="1309200"/>
                <a:ext cx="3487930" cy="915155"/>
              </a:xfrm>
              <a:prstGeom prst="arc">
                <a:avLst>
                  <a:gd name="adj1" fmla="val 10949118"/>
                  <a:gd name="adj2" fmla="val 21367254"/>
                </a:avLst>
              </a:prstGeom>
              <a:noFill/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Arc 75"/>
              <p:cNvSpPr/>
              <p:nvPr/>
            </p:nvSpPr>
            <p:spPr>
              <a:xfrm rot="1275842" flipH="1">
                <a:off x="4163147" y="1220041"/>
                <a:ext cx="3047712" cy="915155"/>
              </a:xfrm>
              <a:prstGeom prst="arc">
                <a:avLst>
                  <a:gd name="adj1" fmla="val 10949118"/>
                  <a:gd name="adj2" fmla="val 21357930"/>
                </a:avLst>
              </a:prstGeom>
              <a:noFill/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Arc 76"/>
              <p:cNvSpPr/>
              <p:nvPr/>
            </p:nvSpPr>
            <p:spPr>
              <a:xfrm rot="858617">
                <a:off x="4123939" y="1817603"/>
                <a:ext cx="1244379" cy="915155"/>
              </a:xfrm>
              <a:prstGeom prst="arc">
                <a:avLst>
                  <a:gd name="adj1" fmla="val 11563186"/>
                  <a:gd name="adj2" fmla="val 20541281"/>
                </a:avLst>
              </a:prstGeom>
              <a:noFill/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Arc 77"/>
              <p:cNvSpPr/>
              <p:nvPr/>
            </p:nvSpPr>
            <p:spPr>
              <a:xfrm rot="3185505" flipH="1">
                <a:off x="5447400" y="1053469"/>
                <a:ext cx="2165100" cy="915155"/>
              </a:xfrm>
              <a:prstGeom prst="arc">
                <a:avLst>
                  <a:gd name="adj1" fmla="val 11825122"/>
                  <a:gd name="adj2" fmla="val 21357930"/>
                </a:avLst>
              </a:prstGeom>
              <a:noFill/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146765" y="871789"/>
            <a:ext cx="2848179" cy="3076953"/>
            <a:chOff x="1146764" y="871789"/>
            <a:chExt cx="3180641" cy="3436119"/>
          </a:xfrm>
        </p:grpSpPr>
        <p:grpSp>
          <p:nvGrpSpPr>
            <p:cNvPr id="8" name="Group 7"/>
            <p:cNvGrpSpPr/>
            <p:nvPr/>
          </p:nvGrpSpPr>
          <p:grpSpPr>
            <a:xfrm>
              <a:off x="1146764" y="871789"/>
              <a:ext cx="1472278" cy="1616309"/>
              <a:chOff x="1146764" y="871789"/>
              <a:chExt cx="1472278" cy="161630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146764" y="871789"/>
                <a:ext cx="1162632" cy="1382499"/>
                <a:chOff x="1367481" y="929336"/>
                <a:chExt cx="1162632" cy="1382499"/>
              </a:xfrm>
            </p:grpSpPr>
            <p:grpSp>
              <p:nvGrpSpPr>
                <p:cNvPr id="86" name="Group 85"/>
                <p:cNvGrpSpPr/>
                <p:nvPr/>
              </p:nvGrpSpPr>
              <p:grpSpPr>
                <a:xfrm>
                  <a:off x="1371199" y="929336"/>
                  <a:ext cx="1158914" cy="1382499"/>
                  <a:chOff x="6104356" y="1428712"/>
                  <a:chExt cx="1430977" cy="1707050"/>
                </a:xfrm>
              </p:grpSpPr>
              <p:sp>
                <p:nvSpPr>
                  <p:cNvPr id="87" name="Rectangle 86"/>
                  <p:cNvSpPr/>
                  <p:nvPr/>
                </p:nvSpPr>
                <p:spPr>
                  <a:xfrm>
                    <a:off x="6104356" y="1428712"/>
                    <a:ext cx="1430977" cy="17070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88" name="Picture 8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04356" y="1428713"/>
                    <a:ext cx="1430977" cy="170704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7481" y="938158"/>
                  <a:ext cx="354614" cy="354614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3046" y="1270382"/>
                  <a:ext cx="354614" cy="354614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87608" y="1624996"/>
                  <a:ext cx="354614" cy="354614"/>
                </a:xfrm>
                <a:prstGeom prst="rect">
                  <a:avLst/>
                </a:prstGeom>
              </p:spPr>
            </p:pic>
          </p:grpSp>
          <p:pic>
            <p:nvPicPr>
              <p:cNvPr id="26" name="Content Placeholder 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64" t="5602" r="47343" b="65752"/>
              <a:stretch/>
            </p:blipFill>
            <p:spPr>
              <a:xfrm>
                <a:off x="1966611" y="1067322"/>
                <a:ext cx="652431" cy="1420776"/>
              </a:xfrm>
              <a:prstGeom prst="rect">
                <a:avLst/>
              </a:prstGeom>
              <a:effectLst/>
            </p:spPr>
          </p:pic>
        </p:grpSp>
        <p:grpSp>
          <p:nvGrpSpPr>
            <p:cNvPr id="100" name="Group 99"/>
            <p:cNvGrpSpPr/>
            <p:nvPr/>
          </p:nvGrpSpPr>
          <p:grpSpPr>
            <a:xfrm>
              <a:off x="2836346" y="880611"/>
              <a:ext cx="1472278" cy="1616309"/>
              <a:chOff x="1146764" y="871789"/>
              <a:chExt cx="1472278" cy="1616309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1146764" y="871789"/>
                <a:ext cx="1162632" cy="1382499"/>
                <a:chOff x="1367481" y="929336"/>
                <a:chExt cx="1162632" cy="1382499"/>
              </a:xfrm>
            </p:grpSpPr>
            <p:grpSp>
              <p:nvGrpSpPr>
                <p:cNvPr id="103" name="Group 102"/>
                <p:cNvGrpSpPr/>
                <p:nvPr/>
              </p:nvGrpSpPr>
              <p:grpSpPr>
                <a:xfrm>
                  <a:off x="1371199" y="929336"/>
                  <a:ext cx="1158914" cy="1382499"/>
                  <a:chOff x="6104356" y="1428712"/>
                  <a:chExt cx="1430977" cy="1707050"/>
                </a:xfrm>
              </p:grpSpPr>
              <p:sp>
                <p:nvSpPr>
                  <p:cNvPr id="107" name="Rectangle 106"/>
                  <p:cNvSpPr/>
                  <p:nvPr/>
                </p:nvSpPr>
                <p:spPr>
                  <a:xfrm>
                    <a:off x="6104356" y="1428712"/>
                    <a:ext cx="1430977" cy="17070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08" name="Picture 10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04356" y="1428713"/>
                    <a:ext cx="1430977" cy="170704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4" name="Picture 10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7481" y="938158"/>
                  <a:ext cx="354614" cy="354614"/>
                </a:xfrm>
                <a:prstGeom prst="rect">
                  <a:avLst/>
                </a:prstGeom>
              </p:spPr>
            </p:pic>
            <p:pic>
              <p:nvPicPr>
                <p:cNvPr id="105" name="Picture 104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3046" y="1270382"/>
                  <a:ext cx="354614" cy="354614"/>
                </a:xfrm>
                <a:prstGeom prst="rect">
                  <a:avLst/>
                </a:prstGeom>
              </p:spPr>
            </p:pic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87608" y="1624996"/>
                  <a:ext cx="354614" cy="354614"/>
                </a:xfrm>
                <a:prstGeom prst="rect">
                  <a:avLst/>
                </a:prstGeom>
              </p:spPr>
            </p:pic>
          </p:grpSp>
          <p:pic>
            <p:nvPicPr>
              <p:cNvPr id="102" name="Content Placeholder 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171" t="36519" r="2336" b="34835"/>
              <a:stretch/>
            </p:blipFill>
            <p:spPr>
              <a:xfrm>
                <a:off x="1966611" y="1067322"/>
                <a:ext cx="652431" cy="1420776"/>
              </a:xfrm>
              <a:prstGeom prst="rect">
                <a:avLst/>
              </a:prstGeom>
              <a:effectLst/>
            </p:spPr>
          </p:pic>
        </p:grpSp>
        <p:grpSp>
          <p:nvGrpSpPr>
            <p:cNvPr id="109" name="Group 108"/>
            <p:cNvGrpSpPr/>
            <p:nvPr/>
          </p:nvGrpSpPr>
          <p:grpSpPr>
            <a:xfrm>
              <a:off x="1168332" y="2632754"/>
              <a:ext cx="1472278" cy="1616309"/>
              <a:chOff x="1146764" y="871789"/>
              <a:chExt cx="1472278" cy="1616309"/>
            </a:xfrm>
          </p:grpSpPr>
          <p:grpSp>
            <p:nvGrpSpPr>
              <p:cNvPr id="110" name="Group 109"/>
              <p:cNvGrpSpPr/>
              <p:nvPr/>
            </p:nvGrpSpPr>
            <p:grpSpPr>
              <a:xfrm>
                <a:off x="1146764" y="871789"/>
                <a:ext cx="1162632" cy="1382499"/>
                <a:chOff x="1367481" y="929336"/>
                <a:chExt cx="1162632" cy="1382499"/>
              </a:xfrm>
            </p:grpSpPr>
            <p:grpSp>
              <p:nvGrpSpPr>
                <p:cNvPr id="112" name="Group 111"/>
                <p:cNvGrpSpPr/>
                <p:nvPr/>
              </p:nvGrpSpPr>
              <p:grpSpPr>
                <a:xfrm>
                  <a:off x="1371199" y="929336"/>
                  <a:ext cx="1158914" cy="1382499"/>
                  <a:chOff x="6104356" y="1428712"/>
                  <a:chExt cx="1430977" cy="1707050"/>
                </a:xfrm>
              </p:grpSpPr>
              <p:sp>
                <p:nvSpPr>
                  <p:cNvPr id="116" name="Rectangle 115"/>
                  <p:cNvSpPr/>
                  <p:nvPr/>
                </p:nvSpPr>
                <p:spPr>
                  <a:xfrm>
                    <a:off x="6104356" y="1428712"/>
                    <a:ext cx="1430977" cy="17070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17" name="Picture 116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04356" y="1428713"/>
                    <a:ext cx="1430977" cy="170704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3" name="Picture 11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7481" y="938158"/>
                  <a:ext cx="354614" cy="354614"/>
                </a:xfrm>
                <a:prstGeom prst="rect">
                  <a:avLst/>
                </a:prstGeom>
              </p:spPr>
            </p:pic>
            <p:pic>
              <p:nvPicPr>
                <p:cNvPr id="114" name="Picture 11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3046" y="1270382"/>
                  <a:ext cx="354614" cy="354614"/>
                </a:xfrm>
                <a:prstGeom prst="rect">
                  <a:avLst/>
                </a:prstGeom>
              </p:spPr>
            </p:pic>
            <p:pic>
              <p:nvPicPr>
                <p:cNvPr id="115" name="Picture 114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87608" y="1624996"/>
                  <a:ext cx="354614" cy="354614"/>
                </a:xfrm>
                <a:prstGeom prst="rect">
                  <a:avLst/>
                </a:prstGeom>
              </p:spPr>
            </p:pic>
          </p:grpSp>
          <p:pic>
            <p:nvPicPr>
              <p:cNvPr id="111" name="Content Placeholder 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87" t="35517" r="65420" b="35837"/>
              <a:stretch/>
            </p:blipFill>
            <p:spPr>
              <a:xfrm>
                <a:off x="1966611" y="1067322"/>
                <a:ext cx="652431" cy="1420776"/>
              </a:xfrm>
              <a:prstGeom prst="rect">
                <a:avLst/>
              </a:prstGeom>
              <a:effectLst/>
            </p:spPr>
          </p:pic>
        </p:grpSp>
        <p:grpSp>
          <p:nvGrpSpPr>
            <p:cNvPr id="118" name="Group 117"/>
            <p:cNvGrpSpPr/>
            <p:nvPr/>
          </p:nvGrpSpPr>
          <p:grpSpPr>
            <a:xfrm>
              <a:off x="2855127" y="2691599"/>
              <a:ext cx="1472278" cy="1616309"/>
              <a:chOff x="1146764" y="871789"/>
              <a:chExt cx="1472278" cy="1616309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1146764" y="871789"/>
                <a:ext cx="1162632" cy="1382499"/>
                <a:chOff x="1367481" y="929336"/>
                <a:chExt cx="1162632" cy="1382499"/>
              </a:xfrm>
            </p:grpSpPr>
            <p:grpSp>
              <p:nvGrpSpPr>
                <p:cNvPr id="121" name="Group 120"/>
                <p:cNvGrpSpPr/>
                <p:nvPr/>
              </p:nvGrpSpPr>
              <p:grpSpPr>
                <a:xfrm>
                  <a:off x="1371199" y="929336"/>
                  <a:ext cx="1158914" cy="1382499"/>
                  <a:chOff x="6104356" y="1428712"/>
                  <a:chExt cx="1430977" cy="1707050"/>
                </a:xfrm>
              </p:grpSpPr>
              <p:sp>
                <p:nvSpPr>
                  <p:cNvPr id="125" name="Rectangle 124"/>
                  <p:cNvSpPr/>
                  <p:nvPr/>
                </p:nvSpPr>
                <p:spPr>
                  <a:xfrm>
                    <a:off x="6104356" y="1428712"/>
                    <a:ext cx="1430977" cy="17070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26" name="Picture 12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04356" y="1428713"/>
                    <a:ext cx="1430977" cy="170704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2" name="Picture 12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7481" y="938158"/>
                  <a:ext cx="354614" cy="354614"/>
                </a:xfrm>
                <a:prstGeom prst="rect">
                  <a:avLst/>
                </a:prstGeom>
              </p:spPr>
            </p:pic>
            <p:pic>
              <p:nvPicPr>
                <p:cNvPr id="123" name="Picture 12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3046" y="1270382"/>
                  <a:ext cx="354614" cy="354614"/>
                </a:xfrm>
                <a:prstGeom prst="rect">
                  <a:avLst/>
                </a:prstGeom>
              </p:spPr>
            </p:pic>
            <p:pic>
              <p:nvPicPr>
                <p:cNvPr id="124" name="Picture 12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87608" y="1624996"/>
                  <a:ext cx="354614" cy="354614"/>
                </a:xfrm>
                <a:prstGeom prst="rect">
                  <a:avLst/>
                </a:prstGeom>
              </p:spPr>
            </p:pic>
          </p:grpSp>
          <p:pic>
            <p:nvPicPr>
              <p:cNvPr id="120" name="Content Placeholder 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925" t="5883" r="13582" b="65471"/>
              <a:stretch/>
            </p:blipFill>
            <p:spPr>
              <a:xfrm>
                <a:off x="1966611" y="1067322"/>
                <a:ext cx="652431" cy="142077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127" name="Group 126"/>
          <p:cNvGrpSpPr/>
          <p:nvPr/>
        </p:nvGrpSpPr>
        <p:grpSpPr>
          <a:xfrm>
            <a:off x="3376234" y="4318522"/>
            <a:ext cx="1808903" cy="1985866"/>
            <a:chOff x="1146764" y="871789"/>
            <a:chExt cx="1472278" cy="1616309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46764" y="871789"/>
              <a:ext cx="1162632" cy="1382499"/>
              <a:chOff x="1367481" y="929336"/>
              <a:chExt cx="1162632" cy="1382499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1371199" y="929336"/>
                <a:ext cx="1158914" cy="1382499"/>
                <a:chOff x="6104356" y="1428712"/>
                <a:chExt cx="1430977" cy="1707050"/>
              </a:xfrm>
            </p:grpSpPr>
            <p:sp>
              <p:nvSpPr>
                <p:cNvPr id="134" name="Rectangle 133"/>
                <p:cNvSpPr/>
                <p:nvPr/>
              </p:nvSpPr>
              <p:spPr>
                <a:xfrm>
                  <a:off x="6104356" y="1428712"/>
                  <a:ext cx="1430977" cy="17070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35" name="Picture 13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04356" y="1428713"/>
                  <a:ext cx="1430977" cy="1707049"/>
                </a:xfrm>
                <a:prstGeom prst="rect">
                  <a:avLst/>
                </a:prstGeom>
              </p:spPr>
            </p:pic>
          </p:grpSp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7481" y="938158"/>
                <a:ext cx="354614" cy="354614"/>
              </a:xfrm>
              <a:prstGeom prst="rect">
                <a:avLst/>
              </a:prstGeom>
            </p:spPr>
          </p:pic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3046" y="1270382"/>
                <a:ext cx="354614" cy="354614"/>
              </a:xfrm>
              <a:prstGeom prst="rect">
                <a:avLst/>
              </a:prstGeom>
            </p:spPr>
          </p:pic>
          <p:pic>
            <p:nvPicPr>
              <p:cNvPr id="133" name="Picture 1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7608" y="1624996"/>
                <a:ext cx="354614" cy="354614"/>
              </a:xfrm>
              <a:prstGeom prst="rect">
                <a:avLst/>
              </a:prstGeom>
            </p:spPr>
          </p:pic>
        </p:grpSp>
        <p:pic>
          <p:nvPicPr>
            <p:cNvPr id="129" name="Content Placeholder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71" t="36519" r="2336" b="34835"/>
            <a:stretch/>
          </p:blipFill>
          <p:spPr>
            <a:xfrm>
              <a:off x="1966611" y="1067322"/>
              <a:ext cx="652431" cy="1420776"/>
            </a:xfrm>
            <a:prstGeom prst="rect">
              <a:avLst/>
            </a:prstGeom>
            <a:effectLst/>
          </p:spPr>
        </p:pic>
      </p:grpSp>
      <p:sp>
        <p:nvSpPr>
          <p:cNvPr id="11" name="Rectangle 10"/>
          <p:cNvSpPr/>
          <p:nvPr/>
        </p:nvSpPr>
        <p:spPr>
          <a:xfrm>
            <a:off x="2484465" y="745276"/>
            <a:ext cx="1352192" cy="15738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/>
        </p:nvSpPr>
        <p:spPr>
          <a:xfrm rot="1870652">
            <a:off x="7841577" y="1262147"/>
            <a:ext cx="2539188" cy="1002379"/>
          </a:xfrm>
          <a:prstGeom prst="parallelogram">
            <a:avLst>
              <a:gd name="adj" fmla="val 51241"/>
            </a:avLst>
          </a:prstGeom>
          <a:solidFill>
            <a:srgbClr val="FFC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Straight Arrow Connector 135"/>
          <p:cNvCxnSpPr/>
          <p:nvPr/>
        </p:nvCxnSpPr>
        <p:spPr>
          <a:xfrm flipH="1">
            <a:off x="6846365" y="1648346"/>
            <a:ext cx="827323" cy="1306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88295" y="1285190"/>
            <a:ext cx="870369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sz="3600" dirty="0" smtClean="0">
              <a:latin typeface="Crimson Text Roman" charset="0"/>
              <a:ea typeface="Crimson Text Roman" charset="0"/>
              <a:cs typeface="Crimson Text Roman" charset="0"/>
            </a:endParaRPr>
          </a:p>
          <a:p>
            <a:pPr algn="ctr"/>
            <a:r>
              <a:rPr lang="en-US" sz="3600" dirty="0" smtClean="0">
                <a:latin typeface="Crimson Text Roman" charset="0"/>
                <a:ea typeface="Crimson Text Roman" charset="0"/>
                <a:cs typeface="Crimson Text Roman" charset="0"/>
              </a:rPr>
              <a:t>Built in randomized node assignment</a:t>
            </a:r>
            <a:endParaRPr lang="en-US" sz="3600" dirty="0">
              <a:latin typeface="Crimson Text Roman" charset="0"/>
              <a:ea typeface="Crimson Text Roman" charset="0"/>
              <a:cs typeface="Crimson Text Roman" charset="0"/>
            </a:endParaRPr>
          </a:p>
          <a:p>
            <a:pPr algn="ctr"/>
            <a:endParaRPr lang="en-US" sz="36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880820" y="215705"/>
            <a:ext cx="324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rimson Text Roman" charset="0"/>
                <a:ea typeface="Crimson Text Roman" charset="0"/>
                <a:cs typeface="Crimson Text Roman" charset="0"/>
              </a:rPr>
              <a:t>Requesters</a:t>
            </a:r>
            <a:endParaRPr lang="en-US" sz="20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8677225" y="298206"/>
            <a:ext cx="324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rimson Text Roman" charset="0"/>
                <a:ea typeface="Crimson Text Roman" charset="0"/>
                <a:cs typeface="Crimson Text Roman" charset="0"/>
              </a:rPr>
              <a:t>Workers</a:t>
            </a:r>
            <a:endParaRPr lang="en-US" sz="20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451462" y="592561"/>
            <a:ext cx="324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rimson Text Roman" charset="0"/>
                <a:ea typeface="Crimson Text Roman" charset="0"/>
                <a:cs typeface="Crimson Text Roman" charset="0"/>
              </a:rPr>
              <a:t>Cost (16 nodes) = $1.70</a:t>
            </a:r>
            <a:endParaRPr lang="en-US" sz="20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516504" y="6271354"/>
            <a:ext cx="324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rimson Text Roman" charset="0"/>
                <a:ea typeface="Crimson Text Roman" charset="0"/>
                <a:cs typeface="Crimson Text Roman" charset="0"/>
              </a:rPr>
              <a:t>Cost (16 nodes) = $0.1269</a:t>
            </a:r>
            <a:endParaRPr lang="en-US" sz="20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001595" y="6243041"/>
            <a:ext cx="4241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rimson Text Roman" charset="0"/>
                <a:ea typeface="Crimson Text Roman" charset="0"/>
                <a:cs typeface="Crimson Text Roman" charset="0"/>
              </a:rPr>
              <a:t>Total Cost (16 nodes) = $1.8269</a:t>
            </a:r>
            <a:endParaRPr lang="en-US" sz="20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862695" y="6330565"/>
            <a:ext cx="913637" cy="214062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/>
          <p:cNvSpPr txBox="1"/>
          <p:nvPr/>
        </p:nvSpPr>
        <p:spPr>
          <a:xfrm>
            <a:off x="1688296" y="3200082"/>
            <a:ext cx="870369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sz="3600" dirty="0" smtClean="0">
              <a:latin typeface="Crimson Text Roman" charset="0"/>
              <a:ea typeface="Crimson Text Roman" charset="0"/>
              <a:cs typeface="Crimson Text Roman" charset="0"/>
            </a:endParaRPr>
          </a:p>
          <a:p>
            <a:pPr algn="ctr"/>
            <a:r>
              <a:rPr lang="en-US" sz="3600" dirty="0" smtClean="0">
                <a:latin typeface="Crimson Text Roman" charset="0"/>
                <a:ea typeface="Crimson Text Roman" charset="0"/>
                <a:cs typeface="Crimson Text Roman" charset="0"/>
              </a:rPr>
              <a:t>Randomized </a:t>
            </a:r>
            <a:r>
              <a:rPr lang="en-US" sz="3600" dirty="0" smtClean="0">
                <a:latin typeface="Crimson Text Roman" charset="0"/>
                <a:ea typeface="Crimson Text Roman" charset="0"/>
                <a:cs typeface="Crimson Text Roman" charset="0"/>
              </a:rPr>
              <a:t>assignment </a:t>
            </a:r>
            <a:r>
              <a:rPr lang="en-US" sz="3600" dirty="0" smtClean="0">
                <a:latin typeface="Crimson Text Roman" charset="0"/>
                <a:ea typeface="Crimson Text Roman" charset="0"/>
                <a:cs typeface="Crimson Text Roman" charset="0"/>
              </a:rPr>
              <a:t>should assign </a:t>
            </a:r>
            <a:r>
              <a:rPr lang="en-US" sz="3600" dirty="0" smtClean="0">
                <a:latin typeface="Crimson Text Roman" charset="0"/>
                <a:ea typeface="Crimson Text Roman" charset="0"/>
                <a:cs typeface="Crimson Text Roman" charset="0"/>
              </a:rPr>
              <a:t>nodes such </a:t>
            </a:r>
            <a:r>
              <a:rPr lang="en-US" sz="3600" dirty="0" smtClean="0">
                <a:latin typeface="Crimson Text Roman" charset="0"/>
                <a:ea typeface="Crimson Text Roman" charset="0"/>
                <a:cs typeface="Crimson Text Roman" charset="0"/>
              </a:rPr>
              <a:t>that not too many nodes are </a:t>
            </a:r>
            <a:r>
              <a:rPr lang="en-US" sz="3600" dirty="0" smtClean="0">
                <a:latin typeface="Crimson Text Roman" charset="0"/>
                <a:ea typeface="Crimson Text Roman" charset="0"/>
                <a:cs typeface="Crimson Text Roman" charset="0"/>
              </a:rPr>
              <a:t>Byzantine</a:t>
            </a:r>
          </a:p>
          <a:p>
            <a:pPr algn="ctr"/>
            <a:endParaRPr lang="en-US" sz="3600" dirty="0"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26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9" grpId="0" animBg="1"/>
      <p:bldP spid="91" grpId="0"/>
      <p:bldP spid="92" grpId="0"/>
      <p:bldP spid="93" grpId="0"/>
      <p:bldP spid="94" grpId="0" animBg="1"/>
      <p:bldP spid="1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35448" r="65897" b="37688"/>
          <a:stretch/>
        </p:blipFill>
        <p:spPr>
          <a:xfrm>
            <a:off x="3025881" y="1554476"/>
            <a:ext cx="1074582" cy="219456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4" t="6193" r="13433" b="67690"/>
          <a:stretch/>
        </p:blipFill>
        <p:spPr>
          <a:xfrm>
            <a:off x="1835972" y="2824479"/>
            <a:ext cx="1074582" cy="2133601"/>
          </a:xfrm>
          <a:effectLst>
            <a:reflection stA="16000" endPos="72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1" t="36692" r="4486" b="36817"/>
          <a:stretch/>
        </p:blipFill>
        <p:spPr>
          <a:xfrm>
            <a:off x="3659303" y="4145279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8410" r="84747" b="5099"/>
          <a:stretch/>
        </p:blipFill>
        <p:spPr>
          <a:xfrm>
            <a:off x="6824532" y="3728717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4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4" t="5602" r="47343" b="67091"/>
          <a:stretch/>
        </p:blipFill>
        <p:spPr>
          <a:xfrm>
            <a:off x="8998307" y="2603888"/>
            <a:ext cx="905435" cy="187960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grpSp>
        <p:nvGrpSpPr>
          <p:cNvPr id="2" name="Group 1"/>
          <p:cNvGrpSpPr/>
          <p:nvPr/>
        </p:nvGrpSpPr>
        <p:grpSpPr>
          <a:xfrm>
            <a:off x="2712720" y="430954"/>
            <a:ext cx="5842015" cy="3896645"/>
            <a:chOff x="2712720" y="430954"/>
            <a:chExt cx="5842015" cy="3896645"/>
          </a:xfrm>
        </p:grpSpPr>
        <p:grpSp>
          <p:nvGrpSpPr>
            <p:cNvPr id="46" name="Group 45"/>
            <p:cNvGrpSpPr/>
            <p:nvPr/>
          </p:nvGrpSpPr>
          <p:grpSpPr>
            <a:xfrm>
              <a:off x="2712720" y="430954"/>
              <a:ext cx="5842015" cy="3896645"/>
              <a:chOff x="2563761" y="436429"/>
              <a:chExt cx="6658895" cy="3896645"/>
            </a:xfrm>
          </p:grpSpPr>
          <p:sp>
            <p:nvSpPr>
              <p:cNvPr id="20" name="Triangle 19"/>
              <p:cNvSpPr/>
              <p:nvPr/>
            </p:nvSpPr>
            <p:spPr>
              <a:xfrm rot="10800000">
                <a:off x="4071129" y="3749037"/>
                <a:ext cx="796413" cy="584037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ular Callout 18"/>
              <p:cNvSpPr/>
              <p:nvPr/>
            </p:nvSpPr>
            <p:spPr>
              <a:xfrm>
                <a:off x="2563761" y="436429"/>
                <a:ext cx="6658895" cy="3312608"/>
              </a:xfrm>
              <a:prstGeom prst="wedgeRectCallout">
                <a:avLst>
                  <a:gd name="adj1" fmla="val -21424"/>
                  <a:gd name="adj2" fmla="val 46484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 smtClean="0">
                  <a:solidFill>
                    <a:schemeClr val="tx1"/>
                  </a:solidFill>
                  <a:latin typeface="Crimson Text Roman" charset="0"/>
                  <a:ea typeface="Crimson Text Roman" charset="0"/>
                  <a:cs typeface="Crimson Text Roman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813971" y="488998"/>
              <a:ext cx="5740764" cy="3129456"/>
              <a:chOff x="3039366" y="590939"/>
              <a:chExt cx="5567680" cy="3129456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 flipH="1">
                <a:off x="6861462" y="1741118"/>
                <a:ext cx="9355" cy="539927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oup 33"/>
              <p:cNvGrpSpPr/>
              <p:nvPr/>
            </p:nvGrpSpPr>
            <p:grpSpPr>
              <a:xfrm>
                <a:off x="3039366" y="590939"/>
                <a:ext cx="5567680" cy="3129456"/>
                <a:chOff x="2502075" y="-1863934"/>
                <a:chExt cx="5567680" cy="3129456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4745845" y="-1248794"/>
                  <a:ext cx="1277749" cy="1609554"/>
                  <a:chOff x="3663892" y="-3739236"/>
                  <a:chExt cx="2836311" cy="3572841"/>
                </a:xfrm>
              </p:grpSpPr>
              <p:cxnSp>
                <p:nvCxnSpPr>
                  <p:cNvPr id="28" name="Straight Arrow Connector 27"/>
                  <p:cNvCxnSpPr/>
                  <p:nvPr/>
                </p:nvCxnSpPr>
                <p:spPr>
                  <a:xfrm flipV="1">
                    <a:off x="4329169" y="-205179"/>
                    <a:ext cx="2171034" cy="38784"/>
                  </a:xfrm>
                  <a:prstGeom prst="straightConnector1">
                    <a:avLst/>
                  </a:prstGeom>
                  <a:ln w="57150">
                    <a:solidFill>
                      <a:srgbClr val="FFC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8"/>
                  <p:cNvCxnSpPr/>
                  <p:nvPr/>
                </p:nvCxnSpPr>
                <p:spPr>
                  <a:xfrm flipH="1">
                    <a:off x="4224065" y="-806588"/>
                    <a:ext cx="2223683" cy="6792"/>
                  </a:xfrm>
                  <a:prstGeom prst="straightConnector1">
                    <a:avLst/>
                  </a:prstGeom>
                  <a:ln w="57150">
                    <a:solidFill>
                      <a:srgbClr val="FFC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/>
                  <p:cNvCxnSpPr/>
                  <p:nvPr/>
                </p:nvCxnSpPr>
                <p:spPr>
                  <a:xfrm flipV="1">
                    <a:off x="3663892" y="-3739236"/>
                    <a:ext cx="1017941" cy="742551"/>
                  </a:xfrm>
                  <a:prstGeom prst="straightConnector1">
                    <a:avLst/>
                  </a:prstGeom>
                  <a:ln w="57150">
                    <a:solidFill>
                      <a:srgbClr val="FFC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2075" y="-1863934"/>
                  <a:ext cx="5567680" cy="312945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0" name="Rectangular Callout 9"/>
          <p:cNvSpPr/>
          <p:nvPr/>
        </p:nvSpPr>
        <p:spPr>
          <a:xfrm>
            <a:off x="8774928" y="524385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Questions?</a:t>
            </a:r>
            <a:endParaRPr lang="en-US" sz="2400" dirty="0">
              <a:solidFill>
                <a:schemeClr val="tx1"/>
              </a:solidFill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89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4" t="6193" r="13433" b="67690"/>
          <a:stretch/>
        </p:blipFill>
        <p:spPr>
          <a:xfrm>
            <a:off x="1835972" y="2824479"/>
            <a:ext cx="1074582" cy="2133601"/>
          </a:xfrm>
          <a:effectLst>
            <a:reflection stA="16000" endPos="72000" dir="5400000" sy="-100000" algn="bl" rotWithShape="0"/>
          </a:effec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4" t="5602" r="47343" b="67091"/>
          <a:stretch/>
        </p:blipFill>
        <p:spPr>
          <a:xfrm>
            <a:off x="9008932" y="2529839"/>
            <a:ext cx="905435" cy="187960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1" t="36692" r="4486" b="36817"/>
          <a:stretch/>
        </p:blipFill>
        <p:spPr>
          <a:xfrm>
            <a:off x="3756212" y="4145279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35448" r="65897" b="37688"/>
          <a:stretch/>
        </p:blipFill>
        <p:spPr>
          <a:xfrm>
            <a:off x="3025881" y="1554476"/>
            <a:ext cx="1074582" cy="219456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8410" r="84747" b="5099"/>
          <a:stretch/>
        </p:blipFill>
        <p:spPr>
          <a:xfrm>
            <a:off x="6824532" y="3728717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sp>
        <p:nvSpPr>
          <p:cNvPr id="10" name="Rectangular Callout 9"/>
          <p:cNvSpPr/>
          <p:nvPr/>
        </p:nvSpPr>
        <p:spPr>
          <a:xfrm>
            <a:off x="3833456" y="2432828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We can use a </a:t>
            </a:r>
            <a:r>
              <a:rPr lang="en-US" sz="2400" dirty="0" err="1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Blockchain</a:t>
            </a:r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 or write a Smart Contract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8738850" y="549951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And it’s reliable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6387816" y="2119505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It’s hard to cheat the system</a:t>
            </a:r>
          </a:p>
        </p:txBody>
      </p:sp>
    </p:spTree>
    <p:extLst>
      <p:ext uri="{BB962C8B-B14F-4D97-AF65-F5344CB8AC3E}">
        <p14:creationId xmlns:p14="http://schemas.microsoft.com/office/powerpoint/2010/main" val="176517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4" t="6193" r="13433" b="67690"/>
          <a:stretch/>
        </p:blipFill>
        <p:spPr>
          <a:xfrm>
            <a:off x="1835972" y="2824479"/>
            <a:ext cx="1074582" cy="2133601"/>
          </a:xfrm>
          <a:effectLst>
            <a:reflection stA="16000" endPos="72000" dir="5400000" sy="-100000" algn="bl" rotWithShape="0"/>
          </a:effec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4" t="5602" r="47343" b="67091"/>
          <a:stretch/>
        </p:blipFill>
        <p:spPr>
          <a:xfrm>
            <a:off x="9008932" y="2529839"/>
            <a:ext cx="905435" cy="187960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1" t="36692" r="4486" b="36817"/>
          <a:stretch/>
        </p:blipFill>
        <p:spPr>
          <a:xfrm>
            <a:off x="3756212" y="4145279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35448" r="65897" b="37688"/>
          <a:stretch/>
        </p:blipFill>
        <p:spPr>
          <a:xfrm>
            <a:off x="3025881" y="1554476"/>
            <a:ext cx="1074582" cy="219456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8410" r="84747" b="5099"/>
          <a:stretch/>
        </p:blipFill>
        <p:spPr>
          <a:xfrm>
            <a:off x="6824532" y="3728717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grpSp>
        <p:nvGrpSpPr>
          <p:cNvPr id="15" name="Group 14"/>
          <p:cNvGrpSpPr/>
          <p:nvPr/>
        </p:nvGrpSpPr>
        <p:grpSpPr>
          <a:xfrm>
            <a:off x="2563761" y="436429"/>
            <a:ext cx="6658895" cy="3896645"/>
            <a:chOff x="2563761" y="436429"/>
            <a:chExt cx="6658895" cy="3896645"/>
          </a:xfrm>
        </p:grpSpPr>
        <p:grpSp>
          <p:nvGrpSpPr>
            <p:cNvPr id="12" name="Group 11"/>
            <p:cNvGrpSpPr/>
            <p:nvPr/>
          </p:nvGrpSpPr>
          <p:grpSpPr>
            <a:xfrm>
              <a:off x="2563761" y="436429"/>
              <a:ext cx="6658895" cy="3896645"/>
              <a:chOff x="2563761" y="436429"/>
              <a:chExt cx="6658895" cy="3896645"/>
            </a:xfrm>
          </p:grpSpPr>
          <p:sp>
            <p:nvSpPr>
              <p:cNvPr id="14" name="Rectangular Callout 13"/>
              <p:cNvSpPr/>
              <p:nvPr/>
            </p:nvSpPr>
            <p:spPr>
              <a:xfrm>
                <a:off x="2563761" y="436429"/>
                <a:ext cx="6658895" cy="3312608"/>
              </a:xfrm>
              <a:prstGeom prst="wedgeRectCallout">
                <a:avLst>
                  <a:gd name="adj1" fmla="val -21424"/>
                  <a:gd name="adj2" fmla="val 46484"/>
                </a:avLst>
              </a:prstGeom>
              <a:solidFill>
                <a:srgbClr val="089BD5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 smtClean="0">
                  <a:solidFill>
                    <a:schemeClr val="tx1"/>
                  </a:solidFill>
                  <a:latin typeface="Crimson Text Roman" charset="0"/>
                  <a:ea typeface="Crimson Text Roman" charset="0"/>
                  <a:cs typeface="Crimson Text Roman" charset="0"/>
                </a:endParaRPr>
              </a:p>
            </p:txBody>
          </p:sp>
          <p:sp>
            <p:nvSpPr>
              <p:cNvPr id="11" name="Triangle 10"/>
              <p:cNvSpPr/>
              <p:nvPr/>
            </p:nvSpPr>
            <p:spPr>
              <a:xfrm rot="10800000">
                <a:off x="4071129" y="3749037"/>
                <a:ext cx="796413" cy="584037"/>
              </a:xfrm>
              <a:prstGeom prst="triangle">
                <a:avLst/>
              </a:prstGeom>
              <a:solidFill>
                <a:srgbClr val="08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2" t="8270" r="14329" b="7181"/>
            <a:stretch/>
          </p:blipFill>
          <p:spPr>
            <a:xfrm>
              <a:off x="3372674" y="530942"/>
              <a:ext cx="4719274" cy="3177454"/>
            </a:xfrm>
            <a:prstGeom prst="rect">
              <a:avLst/>
            </a:prstGeom>
          </p:spPr>
        </p:pic>
      </p:grpSp>
      <p:sp>
        <p:nvSpPr>
          <p:cNvPr id="10" name="Rectangular Callout 9"/>
          <p:cNvSpPr/>
          <p:nvPr/>
        </p:nvSpPr>
        <p:spPr>
          <a:xfrm>
            <a:off x="6405219" y="2099184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But it’s too expensive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1676968" y="857455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Sample </a:t>
            </a:r>
            <a:r>
              <a:rPr lang="en-US" sz="2400" dirty="0" err="1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Ethereum</a:t>
            </a:r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 Transaction costs $0.07</a:t>
            </a:r>
            <a:endParaRPr lang="en-US" sz="2400" dirty="0" smtClean="0">
              <a:solidFill>
                <a:schemeClr val="tx1"/>
              </a:solidFill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4" t="6193" r="13433" b="67690"/>
          <a:stretch/>
        </p:blipFill>
        <p:spPr>
          <a:xfrm>
            <a:off x="1835972" y="2824479"/>
            <a:ext cx="1074582" cy="2133601"/>
          </a:xfrm>
          <a:effectLst>
            <a:reflection stA="16000" endPos="72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1" t="36692" r="4486" b="36817"/>
          <a:stretch/>
        </p:blipFill>
        <p:spPr>
          <a:xfrm>
            <a:off x="3756212" y="4145279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35448" r="65897" b="37688"/>
          <a:stretch/>
        </p:blipFill>
        <p:spPr>
          <a:xfrm>
            <a:off x="3025881" y="1554476"/>
            <a:ext cx="1074582" cy="219456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8410" r="84747" b="5099"/>
          <a:stretch/>
        </p:blipFill>
        <p:spPr>
          <a:xfrm>
            <a:off x="6824532" y="3728717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sp>
        <p:nvSpPr>
          <p:cNvPr id="12" name="Rectangular Callout 11"/>
          <p:cNvSpPr/>
          <p:nvPr/>
        </p:nvSpPr>
        <p:spPr>
          <a:xfrm>
            <a:off x="6419340" y="1946787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How about we try a classic consensus protocol instead</a:t>
            </a:r>
            <a:endParaRPr lang="en-US" sz="2400" dirty="0">
              <a:solidFill>
                <a:schemeClr val="tx1"/>
              </a:solidFill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pic>
        <p:nvPicPr>
          <p:cNvPr id="4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4" t="5602" r="47343" b="67091"/>
          <a:stretch/>
        </p:blipFill>
        <p:spPr>
          <a:xfrm>
            <a:off x="9008932" y="2529839"/>
            <a:ext cx="905435" cy="187960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102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4" t="6193" r="13433" b="67690"/>
          <a:stretch/>
        </p:blipFill>
        <p:spPr>
          <a:xfrm>
            <a:off x="1835972" y="2824479"/>
            <a:ext cx="1074582" cy="2133601"/>
          </a:xfrm>
          <a:effectLst>
            <a:reflection stA="16000" endPos="72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1" t="36692" r="4486" b="36817"/>
          <a:stretch/>
        </p:blipFill>
        <p:spPr>
          <a:xfrm>
            <a:off x="3756212" y="4145279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35448" r="65897" b="37688"/>
          <a:stretch/>
        </p:blipFill>
        <p:spPr>
          <a:xfrm>
            <a:off x="3025881" y="1554476"/>
            <a:ext cx="1074582" cy="219456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8410" r="84747" b="5099"/>
          <a:stretch/>
        </p:blipFill>
        <p:spPr>
          <a:xfrm>
            <a:off x="6824532" y="3728717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sp>
        <p:nvSpPr>
          <p:cNvPr id="10" name="Rectangular Callout 9"/>
          <p:cNvSpPr/>
          <p:nvPr/>
        </p:nvSpPr>
        <p:spPr>
          <a:xfrm>
            <a:off x="1731085" y="920627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Many algorithms have been explored in the literature</a:t>
            </a:r>
            <a:endParaRPr lang="en-US" sz="2400" dirty="0">
              <a:solidFill>
                <a:schemeClr val="tx1"/>
              </a:solidFill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pic>
        <p:nvPicPr>
          <p:cNvPr id="4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4" t="5602" r="47343" b="67091"/>
          <a:stretch/>
        </p:blipFill>
        <p:spPr>
          <a:xfrm>
            <a:off x="9008932" y="2529839"/>
            <a:ext cx="905435" cy="187960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sp>
        <p:nvSpPr>
          <p:cNvPr id="11" name="Rectangular Callout 10"/>
          <p:cNvSpPr/>
          <p:nvPr/>
        </p:nvSpPr>
        <p:spPr>
          <a:xfrm>
            <a:off x="3829748" y="2373013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It’s much cheaper</a:t>
            </a:r>
            <a:endParaRPr lang="en-US" sz="2400" dirty="0">
              <a:solidFill>
                <a:schemeClr val="tx1"/>
              </a:solidFill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42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4" t="5602" r="47343" b="67091"/>
          <a:stretch/>
        </p:blipFill>
        <p:spPr>
          <a:xfrm>
            <a:off x="9008932" y="2529839"/>
            <a:ext cx="905435" cy="187960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4" t="6193" r="13433" b="67690"/>
          <a:stretch/>
        </p:blipFill>
        <p:spPr>
          <a:xfrm>
            <a:off x="1835972" y="2824479"/>
            <a:ext cx="1074582" cy="2133601"/>
          </a:xfrm>
          <a:effectLst>
            <a:reflection stA="16000" endPos="72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1" t="36692" r="4486" b="36817"/>
          <a:stretch/>
        </p:blipFill>
        <p:spPr>
          <a:xfrm>
            <a:off x="3756212" y="4145279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35448" r="65897" b="37688"/>
          <a:stretch/>
        </p:blipFill>
        <p:spPr>
          <a:xfrm>
            <a:off x="3025881" y="1554476"/>
            <a:ext cx="1074582" cy="2194561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8410" r="84747" b="5099"/>
          <a:stretch/>
        </p:blipFill>
        <p:spPr>
          <a:xfrm>
            <a:off x="6824532" y="3728717"/>
            <a:ext cx="1074582" cy="2164082"/>
          </a:xfrm>
          <a:prstGeom prst="rect">
            <a:avLst/>
          </a:prstGeom>
          <a:effectLst>
            <a:reflection stA="16000" endPos="72000" dir="5400000" sy="-100000" algn="bl" rotWithShape="0"/>
          </a:effectLst>
        </p:spPr>
      </p:pic>
      <p:grpSp>
        <p:nvGrpSpPr>
          <p:cNvPr id="2" name="Group 1"/>
          <p:cNvGrpSpPr/>
          <p:nvPr/>
        </p:nvGrpSpPr>
        <p:grpSpPr>
          <a:xfrm>
            <a:off x="2543843" y="121634"/>
            <a:ext cx="6658895" cy="3876325"/>
            <a:chOff x="2543843" y="121634"/>
            <a:chExt cx="6658895" cy="3876325"/>
          </a:xfrm>
        </p:grpSpPr>
        <p:grpSp>
          <p:nvGrpSpPr>
            <p:cNvPr id="15" name="Group 14"/>
            <p:cNvGrpSpPr/>
            <p:nvPr/>
          </p:nvGrpSpPr>
          <p:grpSpPr>
            <a:xfrm>
              <a:off x="2543843" y="121634"/>
              <a:ext cx="6658895" cy="3876325"/>
              <a:chOff x="2563761" y="164730"/>
              <a:chExt cx="6658895" cy="3876325"/>
            </a:xfrm>
            <a:solidFill>
              <a:srgbClr val="DA6262"/>
            </a:solidFill>
          </p:grpSpPr>
          <p:sp>
            <p:nvSpPr>
              <p:cNvPr id="17" name="Rectangular Callout 16"/>
              <p:cNvSpPr/>
              <p:nvPr/>
            </p:nvSpPr>
            <p:spPr>
              <a:xfrm>
                <a:off x="2563761" y="164730"/>
                <a:ext cx="6658895" cy="3312608"/>
              </a:xfrm>
              <a:prstGeom prst="wedgeRectCallout">
                <a:avLst>
                  <a:gd name="adj1" fmla="val -21424"/>
                  <a:gd name="adj2" fmla="val 46484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 smtClean="0">
                  <a:solidFill>
                    <a:schemeClr val="tx1"/>
                  </a:solidFill>
                  <a:latin typeface="Crimson Text Roman" charset="0"/>
                  <a:ea typeface="Crimson Text Roman" charset="0"/>
                  <a:cs typeface="Crimson Text Roman" charset="0"/>
                </a:endParaRPr>
              </a:p>
            </p:txBody>
          </p:sp>
          <p:sp>
            <p:nvSpPr>
              <p:cNvPr id="18" name="Triangle 17"/>
              <p:cNvSpPr/>
              <p:nvPr/>
            </p:nvSpPr>
            <p:spPr>
              <a:xfrm rot="10800000">
                <a:off x="6686141" y="3457018"/>
                <a:ext cx="796413" cy="58403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314339" y="125771"/>
              <a:ext cx="5117901" cy="3125097"/>
              <a:chOff x="3543330" y="64975"/>
              <a:chExt cx="5117901" cy="3125097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3543330" y="64975"/>
                <a:ext cx="5117901" cy="3125097"/>
                <a:chOff x="3543330" y="64975"/>
                <a:chExt cx="5117901" cy="3125097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35211" y="558623"/>
                  <a:ext cx="1115380" cy="1226154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2472" y="64975"/>
                  <a:ext cx="1115380" cy="1226154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8882" y="1805163"/>
                  <a:ext cx="1115380" cy="1226154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45851" y="650775"/>
                  <a:ext cx="1115380" cy="1226154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84049" y="77713"/>
                  <a:ext cx="1115380" cy="1226154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43330" y="1607759"/>
                  <a:ext cx="1115380" cy="1226154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95760" y="1963918"/>
                  <a:ext cx="1115380" cy="1226154"/>
                </a:xfrm>
                <a:prstGeom prst="rect">
                  <a:avLst/>
                </a:prstGeom>
              </p:spPr>
            </p:pic>
          </p:grpSp>
          <p:sp>
            <p:nvSpPr>
              <p:cNvPr id="37" name="Arc 36"/>
              <p:cNvSpPr/>
              <p:nvPr/>
            </p:nvSpPr>
            <p:spPr>
              <a:xfrm rot="20915470">
                <a:off x="4234136" y="1309200"/>
                <a:ext cx="3487930" cy="915155"/>
              </a:xfrm>
              <a:prstGeom prst="arc">
                <a:avLst>
                  <a:gd name="adj1" fmla="val 10949118"/>
                  <a:gd name="adj2" fmla="val 21367254"/>
                </a:avLst>
              </a:prstGeom>
              <a:noFill/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c 37"/>
              <p:cNvSpPr/>
              <p:nvPr/>
            </p:nvSpPr>
            <p:spPr>
              <a:xfrm rot="1275842" flipH="1">
                <a:off x="4163149" y="1220040"/>
                <a:ext cx="3047713" cy="915155"/>
              </a:xfrm>
              <a:prstGeom prst="arc">
                <a:avLst>
                  <a:gd name="adj1" fmla="val 10949118"/>
                  <a:gd name="adj2" fmla="val 21357930"/>
                </a:avLst>
              </a:prstGeom>
              <a:noFill/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Arc 38"/>
              <p:cNvSpPr/>
              <p:nvPr/>
            </p:nvSpPr>
            <p:spPr>
              <a:xfrm rot="858617">
                <a:off x="4123939" y="1817603"/>
                <a:ext cx="1244380" cy="915155"/>
              </a:xfrm>
              <a:prstGeom prst="arc">
                <a:avLst>
                  <a:gd name="adj1" fmla="val 11563186"/>
                  <a:gd name="adj2" fmla="val 20541281"/>
                </a:avLst>
              </a:prstGeom>
              <a:noFill/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Arc 40"/>
              <p:cNvSpPr/>
              <p:nvPr/>
            </p:nvSpPr>
            <p:spPr>
              <a:xfrm rot="3185505" flipH="1">
                <a:off x="5447400" y="1053469"/>
                <a:ext cx="2165100" cy="915155"/>
              </a:xfrm>
              <a:prstGeom prst="arc">
                <a:avLst>
                  <a:gd name="adj1" fmla="val 11825122"/>
                  <a:gd name="adj2" fmla="val 21357930"/>
                </a:avLst>
              </a:prstGeom>
              <a:noFill/>
              <a:ln w="317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Rectangular Callout 27"/>
          <p:cNvSpPr/>
          <p:nvPr/>
        </p:nvSpPr>
        <p:spPr>
          <a:xfrm>
            <a:off x="3829748" y="2373013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But this can’t tolerate nearly as many node behaviors </a:t>
            </a:r>
            <a:endParaRPr lang="en-US" sz="2400" dirty="0">
              <a:solidFill>
                <a:schemeClr val="tx1"/>
              </a:solidFill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30" name="Rectangular Callout 29"/>
          <p:cNvSpPr/>
          <p:nvPr/>
        </p:nvSpPr>
        <p:spPr>
          <a:xfrm>
            <a:off x="8784963" y="626821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Nodes could lie about their messages</a:t>
            </a:r>
            <a:endParaRPr lang="en-US" sz="2400" dirty="0">
              <a:solidFill>
                <a:schemeClr val="tx1"/>
              </a:solidFill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31" name="Rectangular Callout 30"/>
          <p:cNvSpPr/>
          <p:nvPr/>
        </p:nvSpPr>
        <p:spPr>
          <a:xfrm>
            <a:off x="1731835" y="995630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Or not send them at all</a:t>
            </a:r>
            <a:endParaRPr lang="en-US" sz="2400" dirty="0">
              <a:solidFill>
                <a:schemeClr val="tx1"/>
              </a:solidFill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  <p:sp>
        <p:nvSpPr>
          <p:cNvPr id="32" name="Rectangular Callout 31"/>
          <p:cNvSpPr/>
          <p:nvPr/>
        </p:nvSpPr>
        <p:spPr>
          <a:xfrm>
            <a:off x="6370668" y="2105155"/>
            <a:ext cx="2351034" cy="1609212"/>
          </a:xfrm>
          <a:prstGeom prst="wedgeRectCallout">
            <a:avLst>
              <a:gd name="adj1" fmla="val -20833"/>
              <a:gd name="adj2" fmla="val 6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rimson Text Roman" charset="0"/>
                <a:ea typeface="Crimson Text Roman" charset="0"/>
                <a:cs typeface="Crimson Text Roman" charset="0"/>
              </a:rPr>
              <a:t>Why would nodes even want to do stuff for us?</a:t>
            </a:r>
            <a:endParaRPr lang="en-US" sz="2400" dirty="0">
              <a:solidFill>
                <a:schemeClr val="tx1"/>
              </a:solidFill>
              <a:latin typeface="Crimson Text Roman" charset="0"/>
              <a:ea typeface="Crimson Text Roman" charset="0"/>
              <a:cs typeface="Crimson Text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28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55" y="727588"/>
            <a:ext cx="4034355" cy="522092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13060" y="828557"/>
            <a:ext cx="5132849" cy="5119960"/>
            <a:chOff x="3313060" y="828557"/>
            <a:chExt cx="5132849" cy="51199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060" y="828557"/>
              <a:ext cx="5132849" cy="51199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7659330" y="2880851"/>
              <a:ext cx="737419" cy="255638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32724" y="3142730"/>
              <a:ext cx="5064025" cy="255638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52388" y="3417086"/>
              <a:ext cx="5064025" cy="255638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52388" y="3672723"/>
              <a:ext cx="1386760" cy="255638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283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55" y="727588"/>
            <a:ext cx="4034355" cy="522092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19504" y="828557"/>
            <a:ext cx="5119960" cy="5119960"/>
            <a:chOff x="3319504" y="828557"/>
            <a:chExt cx="5119960" cy="51199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9504" y="828557"/>
              <a:ext cx="5119960" cy="51199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3352388" y="3338052"/>
              <a:ext cx="590347" cy="255638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608440" y="2782907"/>
              <a:ext cx="4739148" cy="255638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52388" y="3062750"/>
              <a:ext cx="5064025" cy="255638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792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177A52A-096F-2642-A98A-AD47A74643CD}" vid="{9A6A38EC-56BE-3B40-8BE1-358E82FDDB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6400</TotalTime>
  <Words>3240</Words>
  <Application>Microsoft Macintosh PowerPoint</Application>
  <PresentationFormat>Widescreen</PresentationFormat>
  <Paragraphs>457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Calibri Light</vt:lpstr>
      <vt:lpstr>Cambria Math</vt:lpstr>
      <vt:lpstr>Crimson Text Roman</vt:lpstr>
      <vt:lpstr>Arial</vt:lpstr>
      <vt:lpstr>Theme2</vt:lpstr>
      <vt:lpstr>SmartCast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let’s define a nodes utility</vt:lpstr>
      <vt:lpstr>Now let’s maximize worst case utility</vt:lpstr>
      <vt:lpstr>Now let’s maximize worst case utility</vt:lpstr>
      <vt:lpstr>The final utility function</vt:lpstr>
      <vt:lpstr>PowerPoint Presentation</vt:lpstr>
      <vt:lpstr>SmartBar Protocol Transformer</vt:lpstr>
      <vt:lpstr>The Selectively Lazy Strategy</vt:lpstr>
      <vt:lpstr>Disincentivizing the selectively lazy strategy</vt:lpstr>
      <vt:lpstr>PowerPoint Presentation</vt:lpstr>
      <vt:lpstr>Dolev Strong</vt:lpstr>
      <vt:lpstr>Cost of Dolev Strong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SmartCast</dc:title>
  <dc:creator>Kothapalli, Abhiram</dc:creator>
  <cp:lastModifiedBy>Kothapalli, Abhiram</cp:lastModifiedBy>
  <cp:revision>203</cp:revision>
  <cp:lastPrinted>2017-04-04T19:58:52Z</cp:lastPrinted>
  <dcterms:created xsi:type="dcterms:W3CDTF">2017-03-30T11:00:34Z</dcterms:created>
  <dcterms:modified xsi:type="dcterms:W3CDTF">2017-04-07T14:57:23Z</dcterms:modified>
</cp:coreProperties>
</file>